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1427" r:id="rId7"/>
    <p:sldId id="2145707913" r:id="rId8"/>
    <p:sldId id="354" r:id="rId9"/>
    <p:sldId id="2145707933" r:id="rId10"/>
    <p:sldId id="343" r:id="rId11"/>
    <p:sldId id="2145707911" r:id="rId12"/>
    <p:sldId id="344" r:id="rId13"/>
    <p:sldId id="355" r:id="rId14"/>
    <p:sldId id="358" r:id="rId15"/>
    <p:sldId id="2145707892" r:id="rId16"/>
    <p:sldId id="2145707925" r:id="rId17"/>
    <p:sldId id="2145707926" r:id="rId18"/>
    <p:sldId id="2145707894" r:id="rId19"/>
    <p:sldId id="2145707927" r:id="rId20"/>
    <p:sldId id="269" r:id="rId21"/>
    <p:sldId id="268" r:id="rId2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F03"/>
    <a:srgbClr val="0070C0"/>
    <a:srgbClr val="001F5F"/>
    <a:srgbClr val="62B6DA"/>
    <a:srgbClr val="8FBD1E"/>
    <a:srgbClr val="E5EEFF"/>
    <a:srgbClr val="9F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9268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641" y="0"/>
            <a:ext cx="2949786" cy="499268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r">
              <a:defRPr sz="1100"/>
            </a:lvl1pPr>
          </a:lstStyle>
          <a:p>
            <a:fld id="{C1690C9D-8E5F-4557-AAE2-972FD27DD78C}" type="datetimeFigureOut">
              <a:rPr lang="zh-TW" altLang="en-US" smtClean="0"/>
              <a:t>2025/11/25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76" tIns="40188" rIns="80376" bIns="4018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4"/>
          </a:xfrm>
          <a:prstGeom prst="rect">
            <a:avLst/>
          </a:prstGeom>
        </p:spPr>
        <p:txBody>
          <a:bodyPr vert="horz" lIns="80376" tIns="40188" rIns="80376" bIns="4018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072"/>
            <a:ext cx="2949786" cy="499267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l">
              <a:defRPr sz="11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641" y="9440072"/>
            <a:ext cx="2949786" cy="499267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r">
              <a:defRPr sz="1100"/>
            </a:lvl1pPr>
          </a:lstStyle>
          <a:p>
            <a:fld id="{9A8BE2C4-AED8-41FF-B5EC-0E820ACB3E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74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93BD6-FAA1-4CE9-5C84-60FDEF72C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38C4D36-537A-3D5B-8B48-AAB75A015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EC1F2F0-F872-242B-238D-D883C9BDC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8F9010-16F6-B5AE-2081-2F06BE0C5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F71BD-D2DD-4D16-9726-44E0279BAE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3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F71BD-D2DD-4D16-9726-44E0279BAE2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91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F71BD-D2DD-4D16-9726-44E0279BAE2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5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BE2C4-AED8-41FF-B5EC-0E820ACB3E8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33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3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03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451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9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163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1143" y="276479"/>
            <a:ext cx="27184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58442"/>
            <a:ext cx="10358120" cy="415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85406" y="6630754"/>
            <a:ext cx="493649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59235" y="6285991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21143" y="276479"/>
            <a:ext cx="27184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heavy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58442"/>
            <a:ext cx="10358120" cy="415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85406" y="6630754"/>
            <a:ext cx="4936490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Copyright </a:t>
            </a:r>
            <a:r>
              <a:rPr spc="5" dirty="0"/>
              <a:t>® </a:t>
            </a:r>
            <a:r>
              <a:rPr spc="-254" dirty="0"/>
              <a:t>Chhuunng              </a:t>
            </a:r>
            <a:r>
              <a:rPr spc="-345" dirty="0"/>
              <a:t>HHwwa</a:t>
            </a:r>
            <a:r>
              <a:rPr spc="5" dirty="0"/>
              <a:t> </a:t>
            </a:r>
            <a:r>
              <a:rPr spc="-270" dirty="0"/>
              <a:t>Chheemmiiccaall                                                    </a:t>
            </a:r>
            <a:r>
              <a:rPr spc="-90" dirty="0"/>
              <a:t>Industriiaall </a:t>
            </a:r>
            <a:r>
              <a:rPr dirty="0"/>
              <a:t>Works, </a:t>
            </a:r>
            <a:r>
              <a:rPr spc="-155" dirty="0"/>
              <a:t>Ltdd..  </a:t>
            </a:r>
            <a:r>
              <a:rPr spc="-190" dirty="0"/>
              <a:t>AAll   </a:t>
            </a:r>
            <a:r>
              <a:rPr spc="-210" dirty="0"/>
              <a:t>riigghhtts     </a:t>
            </a:r>
            <a:r>
              <a:rPr spc="-165" dirty="0"/>
              <a:t> </a:t>
            </a:r>
            <a:r>
              <a:rPr spc="-270" dirty="0"/>
              <a:t>reesseerrvveedd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59235" y="6285991"/>
            <a:ext cx="1282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98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mailto:chciw@chciw.com.tw" TargetMode="External"/><Relationship Id="rId4" Type="http://schemas.openxmlformats.org/officeDocument/2006/relationships/hyperlink" Target="http://www.chciw.com.tw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5406" y="6654901"/>
            <a:ext cx="493649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微軟正黑體"/>
                <a:cs typeface="微軟正黑體"/>
              </a:rPr>
              <a:t>Copyright </a:t>
            </a:r>
            <a:r>
              <a:rPr sz="1100" spc="5" dirty="0">
                <a:solidFill>
                  <a:srgbClr val="FFFFFF"/>
                </a:solidFill>
                <a:latin typeface="微軟正黑體"/>
                <a:cs typeface="微軟正黑體"/>
              </a:rPr>
              <a:t>® </a:t>
            </a:r>
            <a:r>
              <a:rPr sz="1100" dirty="0">
                <a:solidFill>
                  <a:srgbClr val="FFFFFF"/>
                </a:solidFill>
                <a:latin typeface="微軟正黑體"/>
                <a:cs typeface="微軟正黑體"/>
              </a:rPr>
              <a:t>Chung Hwa Chemical Industrial Works, </a:t>
            </a:r>
            <a:r>
              <a:rPr sz="1100" spc="-5" dirty="0">
                <a:solidFill>
                  <a:srgbClr val="FFFFFF"/>
                </a:solidFill>
                <a:latin typeface="微軟正黑體"/>
                <a:cs typeface="微軟正黑體"/>
              </a:rPr>
              <a:t>Ltd. </a:t>
            </a:r>
            <a:r>
              <a:rPr sz="1100" dirty="0">
                <a:solidFill>
                  <a:srgbClr val="FFFFFF"/>
                </a:solidFill>
                <a:latin typeface="微軟正黑體"/>
                <a:cs typeface="微軟正黑體"/>
              </a:rPr>
              <a:t>All rights</a:t>
            </a:r>
            <a:r>
              <a:rPr sz="1100" spc="30" dirty="0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sz="1100" dirty="0">
                <a:solidFill>
                  <a:srgbClr val="FFFFFF"/>
                </a:solidFill>
                <a:latin typeface="微軟正黑體"/>
                <a:cs typeface="微軟正黑體"/>
              </a:rPr>
              <a:t>reserved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7721" y="1"/>
            <a:ext cx="12192000" cy="6857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zh-TW" altLang="en-US" dirty="0"/>
          </a:p>
        </p:txBody>
      </p:sp>
      <p:sp>
        <p:nvSpPr>
          <p:cNvPr id="4" name="object 4"/>
          <p:cNvSpPr/>
          <p:nvPr/>
        </p:nvSpPr>
        <p:spPr>
          <a:xfrm>
            <a:off x="0" y="417576"/>
            <a:ext cx="5664707" cy="13594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2652" y="2758705"/>
            <a:ext cx="80010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u="none" spc="-5" dirty="0">
                <a:solidFill>
                  <a:srgbClr val="1F38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臺灣中華化學工業股份有限公司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0" y="3562351"/>
            <a:ext cx="360710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b="1" dirty="0" err="1">
                <a:solidFill>
                  <a:srgbClr val="1F38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法人說明會</a:t>
            </a:r>
            <a:endParaRPr sz="4400" dirty="0">
              <a:latin typeface="Arial" panose="020B0604020202020204" pitchFamily="34" charset="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6800" y="1623095"/>
            <a:ext cx="305092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35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T</a:t>
            </a:r>
            <a:r>
              <a:rPr sz="2000" spc="5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W</a:t>
            </a:r>
            <a:r>
              <a:rPr sz="2000" spc="-1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S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E：1727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BB0442A-764B-7B8C-467C-14E5CFF77A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104" y="6553173"/>
            <a:ext cx="5151566" cy="30482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C763548-7D63-CE1F-4DC3-4D443234EFBA}"/>
              </a:ext>
            </a:extLst>
          </p:cNvPr>
          <p:cNvSpPr txBox="1"/>
          <p:nvPr/>
        </p:nvSpPr>
        <p:spPr>
          <a:xfrm>
            <a:off x="7221279" y="5730388"/>
            <a:ext cx="495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18105">
              <a:lnSpc>
                <a:spcPct val="100000"/>
              </a:lnSpc>
            </a:pPr>
            <a:r>
              <a:rPr lang="en-US" altLang="zh-TW" sz="2800" b="1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2025/11/28</a:t>
            </a:r>
            <a:endParaRPr lang="zh-TW" alt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8861-F1F9-CCF2-87CE-D54DCD3E5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F1C98B2-AD8B-7BC5-DAFF-65C195310D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527D4C97-3CE7-A764-53D2-7803AF865EF6}"/>
              </a:ext>
            </a:extLst>
          </p:cNvPr>
          <p:cNvSpPr txBox="1"/>
          <p:nvPr/>
        </p:nvSpPr>
        <p:spPr>
          <a:xfrm>
            <a:off x="228599" y="295234"/>
            <a:ext cx="601979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累積至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第三季合併損益表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12" name="圖片 11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3623C21B-FD2B-D57B-1AEC-93123724C1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EA185742-8660-C442-CBAC-D88C3C4A720A}"/>
              </a:ext>
            </a:extLst>
          </p:cNvPr>
          <p:cNvGrpSpPr/>
          <p:nvPr/>
        </p:nvGrpSpPr>
        <p:grpSpPr>
          <a:xfrm>
            <a:off x="545079" y="838200"/>
            <a:ext cx="4588047" cy="2971800"/>
            <a:chOff x="144376" y="1139665"/>
            <a:chExt cx="4588047" cy="2971800"/>
          </a:xfrm>
        </p:grpSpPr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7741B5D8-3A11-AAFA-1C57-52C23B33D4FF}"/>
                </a:ext>
              </a:extLst>
            </p:cNvPr>
            <p:cNvCxnSpPr/>
            <p:nvPr/>
          </p:nvCxnSpPr>
          <p:spPr>
            <a:xfrm>
              <a:off x="533400" y="1139665"/>
              <a:ext cx="0" cy="2971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B0E41633-A847-FBDB-E0BB-D6366408AD27}"/>
                </a:ext>
              </a:extLst>
            </p:cNvPr>
            <p:cNvCxnSpPr/>
            <p:nvPr/>
          </p:nvCxnSpPr>
          <p:spPr>
            <a:xfrm>
              <a:off x="144376" y="1447800"/>
              <a:ext cx="458804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B7AADE0-9E79-080E-2792-76658F8512B7}"/>
              </a:ext>
            </a:extLst>
          </p:cNvPr>
          <p:cNvGrpSpPr/>
          <p:nvPr/>
        </p:nvGrpSpPr>
        <p:grpSpPr>
          <a:xfrm rot="10800000">
            <a:off x="7440970" y="3540327"/>
            <a:ext cx="4588047" cy="2971800"/>
            <a:chOff x="144376" y="1139665"/>
            <a:chExt cx="4588047" cy="2971800"/>
          </a:xfrm>
        </p:grpSpPr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C4227881-8090-45EA-CA96-B0C7452DD264}"/>
                </a:ext>
              </a:extLst>
            </p:cNvPr>
            <p:cNvCxnSpPr/>
            <p:nvPr/>
          </p:nvCxnSpPr>
          <p:spPr>
            <a:xfrm>
              <a:off x="533400" y="1139665"/>
              <a:ext cx="0" cy="2971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60E50AA5-B38B-BC2E-9640-37AFAC538788}"/>
                </a:ext>
              </a:extLst>
            </p:cNvPr>
            <p:cNvCxnSpPr/>
            <p:nvPr/>
          </p:nvCxnSpPr>
          <p:spPr>
            <a:xfrm>
              <a:off x="144376" y="1447800"/>
              <a:ext cx="4588047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CA85893-6A97-BB99-2BF4-7B57547D1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43559"/>
              </p:ext>
            </p:extLst>
          </p:nvPr>
        </p:nvGraphicFramePr>
        <p:xfrm>
          <a:off x="1143001" y="1146335"/>
          <a:ext cx="9829797" cy="4949658"/>
        </p:xfrm>
        <a:graphic>
          <a:graphicData uri="http://schemas.openxmlformats.org/drawingml/2006/table">
            <a:tbl>
              <a:tblPr/>
              <a:tblGrid>
                <a:gridCol w="2915953">
                  <a:extLst>
                    <a:ext uri="{9D8B030D-6E8A-4147-A177-3AD203B41FA5}">
                      <a16:colId xmlns:a16="http://schemas.microsoft.com/office/drawing/2014/main" val="989175798"/>
                    </a:ext>
                  </a:extLst>
                </a:gridCol>
                <a:gridCol w="1042355">
                  <a:extLst>
                    <a:ext uri="{9D8B030D-6E8A-4147-A177-3AD203B41FA5}">
                      <a16:colId xmlns:a16="http://schemas.microsoft.com/office/drawing/2014/main" val="838285621"/>
                    </a:ext>
                  </a:extLst>
                </a:gridCol>
                <a:gridCol w="277081">
                  <a:extLst>
                    <a:ext uri="{9D8B030D-6E8A-4147-A177-3AD203B41FA5}">
                      <a16:colId xmlns:a16="http://schemas.microsoft.com/office/drawing/2014/main" val="2484794887"/>
                    </a:ext>
                  </a:extLst>
                </a:gridCol>
                <a:gridCol w="857633">
                  <a:extLst>
                    <a:ext uri="{9D8B030D-6E8A-4147-A177-3AD203B41FA5}">
                      <a16:colId xmlns:a16="http://schemas.microsoft.com/office/drawing/2014/main" val="3236927011"/>
                    </a:ext>
                  </a:extLst>
                </a:gridCol>
                <a:gridCol w="1042355">
                  <a:extLst>
                    <a:ext uri="{9D8B030D-6E8A-4147-A177-3AD203B41FA5}">
                      <a16:colId xmlns:a16="http://schemas.microsoft.com/office/drawing/2014/main" val="100554462"/>
                    </a:ext>
                  </a:extLst>
                </a:gridCol>
                <a:gridCol w="277081">
                  <a:extLst>
                    <a:ext uri="{9D8B030D-6E8A-4147-A177-3AD203B41FA5}">
                      <a16:colId xmlns:a16="http://schemas.microsoft.com/office/drawing/2014/main" val="1073456494"/>
                    </a:ext>
                  </a:extLst>
                </a:gridCol>
                <a:gridCol w="857633">
                  <a:extLst>
                    <a:ext uri="{9D8B030D-6E8A-4147-A177-3AD203B41FA5}">
                      <a16:colId xmlns:a16="http://schemas.microsoft.com/office/drawing/2014/main" val="1531542994"/>
                    </a:ext>
                  </a:extLst>
                </a:gridCol>
                <a:gridCol w="844439">
                  <a:extLst>
                    <a:ext uri="{9D8B030D-6E8A-4147-A177-3AD203B41FA5}">
                      <a16:colId xmlns:a16="http://schemas.microsoft.com/office/drawing/2014/main" val="3534453441"/>
                    </a:ext>
                  </a:extLst>
                </a:gridCol>
                <a:gridCol w="277081">
                  <a:extLst>
                    <a:ext uri="{9D8B030D-6E8A-4147-A177-3AD203B41FA5}">
                      <a16:colId xmlns:a16="http://schemas.microsoft.com/office/drawing/2014/main" val="3656891728"/>
                    </a:ext>
                  </a:extLst>
                </a:gridCol>
                <a:gridCol w="1438186">
                  <a:extLst>
                    <a:ext uri="{9D8B030D-6E8A-4147-A177-3AD203B41FA5}">
                      <a16:colId xmlns:a16="http://schemas.microsoft.com/office/drawing/2014/main" val="3811722272"/>
                    </a:ext>
                  </a:extLst>
                </a:gridCol>
              </a:tblGrid>
              <a:tr h="36664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單位：新台幣百萬元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98377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1Q~3Q25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1Q~3Q24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722317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1,583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5056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1,367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86.4%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07159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67120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59149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營業利益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30083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87162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稅前淨利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85238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所得稅利益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252723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繼續營業單位本期淨利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679637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停業單位利益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#DIV/0!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51990"/>
                  </a:ext>
                </a:extLst>
              </a:tr>
              <a:tr h="343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本期淨利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14180"/>
                  </a:ext>
                </a:extLst>
              </a:tr>
              <a:tr h="2127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004711"/>
                  </a:ext>
                </a:extLst>
              </a:tr>
              <a:tr h="2046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基本每股盈餘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新台幣元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(0.42)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44199"/>
                  </a:ext>
                </a:extLst>
              </a:tr>
              <a:tr h="1800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679285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5AA4A8E-B885-C828-8A31-23F9393E9949}"/>
              </a:ext>
            </a:extLst>
          </p:cNvPr>
          <p:cNvSpPr/>
          <p:nvPr/>
        </p:nvSpPr>
        <p:spPr>
          <a:xfrm>
            <a:off x="4267200" y="1447800"/>
            <a:ext cx="1219200" cy="4114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73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7DCC398-984E-9D7E-8AA8-56C173B2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78455"/>
            <a:ext cx="11990567" cy="480856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3406589C-E7B9-4E79-93FF-A1DB4EB5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338"/>
            <a:ext cx="10515600" cy="63014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資產負債表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8D71B8-A98E-D141-86AD-3945889D5336}"/>
              </a:ext>
            </a:extLst>
          </p:cNvPr>
          <p:cNvSpPr/>
          <p:nvPr/>
        </p:nvSpPr>
        <p:spPr>
          <a:xfrm>
            <a:off x="1855959" y="993203"/>
            <a:ext cx="1312753" cy="5018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02E8007-B0A3-B41B-752A-868607BDC511}"/>
              </a:ext>
            </a:extLst>
          </p:cNvPr>
          <p:cNvSpPr/>
          <p:nvPr/>
        </p:nvSpPr>
        <p:spPr>
          <a:xfrm>
            <a:off x="8003263" y="993203"/>
            <a:ext cx="1312753" cy="5018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8DE8E5D-717B-2FBB-5388-C3B2A6EE5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6041" y="792000"/>
            <a:ext cx="1357884" cy="24688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10D448F-DD0B-484F-44AD-AE8FAA93E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5136" y="-16759"/>
            <a:ext cx="488941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4C96C1-B95B-2956-36ED-A2EB972D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668" y="9766"/>
            <a:ext cx="3472543" cy="737961"/>
          </a:xfrm>
        </p:spPr>
        <p:txBody>
          <a:bodyPr/>
          <a:lstStyle/>
          <a:p>
            <a:r>
              <a:rPr lang="zh-TW" altLang="en-US" dirty="0"/>
              <a:t>現金流量表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6FFAA2-70EC-4436-B8CF-CF9AA871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0DB7C-D975-4832-A082-B56B676DE4E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E49A16-914B-6DB3-7764-1E95F768CD01}"/>
              </a:ext>
            </a:extLst>
          </p:cNvPr>
          <p:cNvSpPr/>
          <p:nvPr/>
        </p:nvSpPr>
        <p:spPr>
          <a:xfrm>
            <a:off x="6096000" y="747726"/>
            <a:ext cx="1863629" cy="5677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086954E-AE49-BBA6-6136-15BB08D5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47" y="479557"/>
            <a:ext cx="1357884" cy="24688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75DBB28-5588-DEF5-111D-D30A4942F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31" y="783209"/>
            <a:ext cx="7924800" cy="5576316"/>
          </a:xfrm>
          <a:prstGeom prst="rect">
            <a:avLst/>
          </a:prstGeom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321E8E33-2E09-9D6A-F300-12E5511E6CA5}"/>
              </a:ext>
            </a:extLst>
          </p:cNvPr>
          <p:cNvSpPr txBox="1"/>
          <p:nvPr/>
        </p:nvSpPr>
        <p:spPr>
          <a:xfrm>
            <a:off x="254873" y="130557"/>
            <a:ext cx="45880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合併現金流量表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14435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565D1F-0F7C-3D88-91F8-2F28D53D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0DB7C-D975-4832-A082-B56B676DE4E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D2AC0E85-239C-B796-7626-18A05FCA3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166"/>
            <a:ext cx="10515600" cy="737961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週轉率及週轉天數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F91C0B4-80C6-53B7-F25A-A9B4C4C136E2}"/>
              </a:ext>
            </a:extLst>
          </p:cNvPr>
          <p:cNvSpPr txBox="1"/>
          <p:nvPr/>
        </p:nvSpPr>
        <p:spPr>
          <a:xfrm>
            <a:off x="364953" y="275084"/>
            <a:ext cx="45880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各項周轉率比較表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9D4A4A4-2C20-A6E8-44FD-C17FA504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162"/>
            <a:ext cx="11811000" cy="298967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CFD263B-553F-0C19-41B5-CB109BA13A3F}"/>
              </a:ext>
            </a:extLst>
          </p:cNvPr>
          <p:cNvSpPr/>
          <p:nvPr/>
        </p:nvSpPr>
        <p:spPr>
          <a:xfrm>
            <a:off x="10744200" y="1934162"/>
            <a:ext cx="1066800" cy="30950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 anchor="ctr"/>
          <a:lstStyle/>
          <a:p>
            <a:pPr algn="l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27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1999" cy="423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8396A9-7CFB-B02F-340A-1B4EC678F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45503D-7C9E-3CA3-66C7-FC019FE11D59}"/>
              </a:ext>
            </a:extLst>
          </p:cNvPr>
          <p:cNvGrpSpPr/>
          <p:nvPr/>
        </p:nvGrpSpPr>
        <p:grpSpPr>
          <a:xfrm>
            <a:off x="2819400" y="4343401"/>
            <a:ext cx="7162800" cy="1229144"/>
            <a:chOff x="2819400" y="4343401"/>
            <a:chExt cx="7162800" cy="1229144"/>
          </a:xfrm>
        </p:grpSpPr>
        <p:sp>
          <p:nvSpPr>
            <p:cNvPr id="2" name="object 2"/>
            <p:cNvSpPr txBox="1"/>
            <p:nvPr/>
          </p:nvSpPr>
          <p:spPr>
            <a:xfrm>
              <a:off x="4648200" y="4585771"/>
              <a:ext cx="4144833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/>
              <a:r>
                <a:rPr lang="zh-TW" altLang="en-US" sz="4400" b="1" dirty="0">
                  <a:solidFill>
                    <a:srgbClr val="001F5F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公司轉型與策略</a:t>
              </a: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06351AD6-283D-D098-73BA-5F5465CC3F74}"/>
                </a:ext>
              </a:extLst>
            </p:cNvPr>
            <p:cNvGrpSpPr/>
            <p:nvPr/>
          </p:nvGrpSpPr>
          <p:grpSpPr>
            <a:xfrm>
              <a:off x="2971794" y="4343401"/>
              <a:ext cx="982500" cy="1229144"/>
              <a:chOff x="397046" y="1296753"/>
              <a:chExt cx="219201" cy="332498"/>
            </a:xfrm>
          </p:grpSpPr>
          <p:sp>
            <p:nvSpPr>
              <p:cNvPr id="7" name="六邊形 6">
                <a:extLst>
                  <a:ext uri="{FF2B5EF4-FFF2-40B4-BE49-F238E27FC236}">
                    <a16:creationId xmlns:a16="http://schemas.microsoft.com/office/drawing/2014/main" id="{B7501DD3-7CD5-0A34-0B2C-5CAE133683FF}"/>
                  </a:ext>
                </a:extLst>
              </p:cNvPr>
              <p:cNvSpPr/>
              <p:nvPr/>
            </p:nvSpPr>
            <p:spPr>
              <a:xfrm rot="5400000">
                <a:off x="389544" y="1336449"/>
                <a:ext cx="266400" cy="187007"/>
              </a:xfrm>
              <a:prstGeom prst="hexagon">
                <a:avLst/>
              </a:prstGeom>
              <a:solidFill>
                <a:srgbClr val="E5EEFF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" name="六邊形 7">
                <a:extLst>
                  <a:ext uri="{FF2B5EF4-FFF2-40B4-BE49-F238E27FC236}">
                    <a16:creationId xmlns:a16="http://schemas.microsoft.com/office/drawing/2014/main" id="{3515E7AA-E13B-2433-7EB2-3EBA55220834}"/>
                  </a:ext>
                </a:extLst>
              </p:cNvPr>
              <p:cNvSpPr/>
              <p:nvPr/>
            </p:nvSpPr>
            <p:spPr>
              <a:xfrm rot="5400000">
                <a:off x="357962" y="1403159"/>
                <a:ext cx="265176" cy="187007"/>
              </a:xfrm>
              <a:prstGeom prst="hexagon">
                <a:avLst/>
              </a:prstGeom>
              <a:solidFill>
                <a:srgbClr val="00206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19E42748-B75A-AEAA-C3CE-A388C0A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5359551"/>
              <a:ext cx="7162800" cy="0"/>
            </a:xfrm>
            <a:prstGeom prst="line">
              <a:avLst/>
            </a:prstGeom>
            <a:ln w="3810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03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B5DD8-F6BD-3461-1E89-7D0441A8F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圖片 49">
            <a:extLst>
              <a:ext uri="{FF2B5EF4-FFF2-40B4-BE49-F238E27FC236}">
                <a16:creationId xmlns:a16="http://schemas.microsoft.com/office/drawing/2014/main" id="{009B8F1B-ACEF-E3B8-406F-A1D04756E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5444" y="5530907"/>
            <a:ext cx="4305911" cy="1066949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0344D764-9ED3-5D7F-7270-10A16D44FE98}"/>
              </a:ext>
            </a:extLst>
          </p:cNvPr>
          <p:cNvSpPr txBox="1"/>
          <p:nvPr/>
        </p:nvSpPr>
        <p:spPr>
          <a:xfrm>
            <a:off x="364953" y="275084"/>
            <a:ext cx="39022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4000" b="1" u="none" kern="1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產品發展</a:t>
            </a:r>
            <a:endParaRPr lang="zh-TW" altLang="en-US" sz="4000" dirty="0"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5" name="圖片 4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04E0BBF3-E8F1-0A65-950D-E5F28DF9E8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AA71BB3-2185-09F0-97BC-8960D2B93A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grpSp>
        <p:nvGrpSpPr>
          <p:cNvPr id="47" name="群組 46">
            <a:extLst>
              <a:ext uri="{FF2B5EF4-FFF2-40B4-BE49-F238E27FC236}">
                <a16:creationId xmlns:a16="http://schemas.microsoft.com/office/drawing/2014/main" id="{11FEE9CF-EF1B-4ACC-7CD9-585744DEAF3A}"/>
              </a:ext>
            </a:extLst>
          </p:cNvPr>
          <p:cNvGrpSpPr/>
          <p:nvPr/>
        </p:nvGrpSpPr>
        <p:grpSpPr>
          <a:xfrm>
            <a:off x="179763" y="1679762"/>
            <a:ext cx="11832474" cy="3263278"/>
            <a:chOff x="156688" y="2275706"/>
            <a:chExt cx="11832474" cy="3263278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C8742E17-A73D-0539-0199-68CB14485E48}"/>
                </a:ext>
              </a:extLst>
            </p:cNvPr>
            <p:cNvGrpSpPr/>
            <p:nvPr/>
          </p:nvGrpSpPr>
          <p:grpSpPr>
            <a:xfrm>
              <a:off x="156688" y="2275706"/>
              <a:ext cx="3810000" cy="3263278"/>
              <a:chOff x="1295401" y="1716180"/>
              <a:chExt cx="3810000" cy="3263278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27E40B5-74FE-C775-5BBA-1386E3F9429A}"/>
                  </a:ext>
                </a:extLst>
              </p:cNvPr>
              <p:cNvSpPr/>
              <p:nvPr/>
            </p:nvSpPr>
            <p:spPr>
              <a:xfrm>
                <a:off x="1295401" y="1957160"/>
                <a:ext cx="3810000" cy="291964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92489F76-1528-FC9E-CD2D-962E825E7CE3}"/>
                  </a:ext>
                </a:extLst>
              </p:cNvPr>
              <p:cNvSpPr/>
              <p:nvPr/>
            </p:nvSpPr>
            <p:spPr>
              <a:xfrm>
                <a:off x="1499592" y="2107521"/>
                <a:ext cx="3377207" cy="276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矩形: 圓角 10">
                <a:extLst>
                  <a:ext uri="{FF2B5EF4-FFF2-40B4-BE49-F238E27FC236}">
                    <a16:creationId xmlns:a16="http://schemas.microsoft.com/office/drawing/2014/main" id="{5239FA48-5AF2-85BC-64FD-03C64026B8D8}"/>
                  </a:ext>
                </a:extLst>
              </p:cNvPr>
              <p:cNvSpPr/>
              <p:nvPr/>
            </p:nvSpPr>
            <p:spPr>
              <a:xfrm>
                <a:off x="1928195" y="1716180"/>
                <a:ext cx="2520000" cy="612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rPr>
                  <a:t>電子化學品部</a:t>
                </a:r>
              </a:p>
            </p:txBody>
          </p:sp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870B9AA-C0EE-CE7D-EF75-84F09EAE9B93}"/>
                  </a:ext>
                </a:extLst>
              </p:cNvPr>
              <p:cNvSpPr txBox="1"/>
              <p:nvPr/>
            </p:nvSpPr>
            <p:spPr>
              <a:xfrm>
                <a:off x="1570153" y="2555601"/>
                <a:ext cx="3215486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既有四條電子級硫酸產線稼動率</a:t>
                </a:r>
                <a:r>
                  <a:rPr lang="en-US" altLang="zh-TW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70%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第五條電子級硫酸產線預計明年</a:t>
                </a:r>
                <a:r>
                  <a:rPr lang="en-US" altLang="zh-TW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Q1</a:t>
                </a: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完工，年產量</a:t>
                </a:r>
                <a:r>
                  <a:rPr lang="en-US" altLang="zh-TW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萬噸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49769FC-0BC7-B460-0442-F3870D11DEF3}"/>
                  </a:ext>
                </a:extLst>
              </p:cNvPr>
              <p:cNvSpPr/>
              <p:nvPr/>
            </p:nvSpPr>
            <p:spPr>
              <a:xfrm>
                <a:off x="1295401" y="4293658"/>
                <a:ext cx="3810000" cy="685800"/>
              </a:xfrm>
              <a:prstGeom prst="rect">
                <a:avLst/>
              </a:prstGeom>
              <a:solidFill>
                <a:srgbClr val="FAE4D5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10014A-803A-DF14-A9BB-4B06EFBB7E75}"/>
                  </a:ext>
                </a:extLst>
              </p:cNvPr>
              <p:cNvSpPr txBox="1"/>
              <p:nvPr/>
            </p:nvSpPr>
            <p:spPr>
              <a:xfrm>
                <a:off x="2093211" y="4367886"/>
                <a:ext cx="2554628" cy="439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0">
                  <a:lnSpc>
                    <a:spcPts val="3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強化半導體供應能力</a:t>
                </a:r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2C602CEC-0C40-A20D-66F3-A09B149EFEB2}"/>
                </a:ext>
              </a:extLst>
            </p:cNvPr>
            <p:cNvGrpSpPr/>
            <p:nvPr/>
          </p:nvGrpSpPr>
          <p:grpSpPr>
            <a:xfrm>
              <a:off x="4167925" y="2275706"/>
              <a:ext cx="3810000" cy="3263278"/>
              <a:chOff x="1348853" y="1716180"/>
              <a:chExt cx="3810000" cy="3263278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ED81ECF4-495A-471D-91A4-46D5A093981F}"/>
                  </a:ext>
                </a:extLst>
              </p:cNvPr>
              <p:cNvSpPr/>
              <p:nvPr/>
            </p:nvSpPr>
            <p:spPr>
              <a:xfrm>
                <a:off x="1348853" y="1957160"/>
                <a:ext cx="3810000" cy="291964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12C2B845-FA58-69C8-BAF8-44B920926BBE}"/>
                  </a:ext>
                </a:extLst>
              </p:cNvPr>
              <p:cNvSpPr/>
              <p:nvPr/>
            </p:nvSpPr>
            <p:spPr>
              <a:xfrm>
                <a:off x="1553044" y="2107521"/>
                <a:ext cx="3377207" cy="276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3" name="矩形: 圓角 22">
                <a:extLst>
                  <a:ext uri="{FF2B5EF4-FFF2-40B4-BE49-F238E27FC236}">
                    <a16:creationId xmlns:a16="http://schemas.microsoft.com/office/drawing/2014/main" id="{AFFEAEB4-8F32-A903-F1A8-CF184E60C127}"/>
                  </a:ext>
                </a:extLst>
              </p:cNvPr>
              <p:cNvSpPr/>
              <p:nvPr/>
            </p:nvSpPr>
            <p:spPr>
              <a:xfrm>
                <a:off x="1981647" y="1716180"/>
                <a:ext cx="2520000" cy="612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rPr>
                  <a:t>特用化學品部</a:t>
                </a: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25BA476-295F-D7D0-922E-2E3D6A383D7D}"/>
                  </a:ext>
                </a:extLst>
              </p:cNvPr>
              <p:cNvSpPr txBox="1"/>
              <p:nvPr/>
            </p:nvSpPr>
            <p:spPr>
              <a:xfrm>
                <a:off x="1931294" y="2532283"/>
                <a:ext cx="2620705" cy="1292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0000" lvl="1" indent="-180000">
                  <a:buFont typeface="Arial" panose="020B0604020202020204" pitchFamily="34" charset="0"/>
                  <a:buChar char="•"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高頻樹脂材料</a:t>
                </a:r>
                <a:endParaRPr lang="en-US" altLang="zh-TW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  <a:p>
                <a:pPr marL="360000" lvl="1" indent="-180000">
                  <a:buFont typeface="Arial" panose="020B0604020202020204" pitchFamily="34" charset="0"/>
                  <a:buChar char="•"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航太燃油</a:t>
                </a:r>
                <a:endParaRPr lang="en-US" altLang="zh-TW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  <a:p>
                <a:pPr marL="360000" lvl="1" indent="-180000">
                  <a:buFont typeface="Arial" panose="020B0604020202020204" pitchFamily="34" charset="0"/>
                  <a:buChar char="•"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工程塑料單體</a:t>
                </a:r>
                <a:endParaRPr lang="en-US" altLang="zh-TW" sz="2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  <a:p>
                <a:endPara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372F1A3-206E-6ED4-EC39-3B61AF37E962}"/>
                  </a:ext>
                </a:extLst>
              </p:cNvPr>
              <p:cNvSpPr/>
              <p:nvPr/>
            </p:nvSpPr>
            <p:spPr>
              <a:xfrm>
                <a:off x="1348853" y="4293658"/>
                <a:ext cx="3810000" cy="685800"/>
              </a:xfrm>
              <a:prstGeom prst="rect">
                <a:avLst/>
              </a:prstGeom>
              <a:solidFill>
                <a:srgbClr val="FAE4D5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9CE4320E-C237-0E7F-1C88-8EDAA83DD9FE}"/>
                  </a:ext>
                </a:extLst>
              </p:cNvPr>
              <p:cNvSpPr txBox="1"/>
              <p:nvPr/>
            </p:nvSpPr>
            <p:spPr>
              <a:xfrm>
                <a:off x="2104907" y="4371895"/>
                <a:ext cx="2520546" cy="439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0">
                  <a:lnSpc>
                    <a:spcPts val="3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共同開發模式的聚焦</a:t>
                </a:r>
              </a:p>
            </p:txBody>
          </p:sp>
        </p:grpSp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BFDEAC94-AD51-8D74-6DCB-7AD9C8A7633B}"/>
                </a:ext>
              </a:extLst>
            </p:cNvPr>
            <p:cNvGrpSpPr/>
            <p:nvPr/>
          </p:nvGrpSpPr>
          <p:grpSpPr>
            <a:xfrm>
              <a:off x="8179162" y="2275706"/>
              <a:ext cx="3810000" cy="3263278"/>
              <a:chOff x="1295401" y="1716180"/>
              <a:chExt cx="3810000" cy="3263278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3ACAA51-8843-642F-CDA0-EC5567FD5BAC}"/>
                  </a:ext>
                </a:extLst>
              </p:cNvPr>
              <p:cNvSpPr/>
              <p:nvPr/>
            </p:nvSpPr>
            <p:spPr>
              <a:xfrm>
                <a:off x="1295401" y="1957160"/>
                <a:ext cx="3810000" cy="291964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8FB87D76-DDEF-D179-ADD8-5228A1902A8A}"/>
                  </a:ext>
                </a:extLst>
              </p:cNvPr>
              <p:cNvSpPr/>
              <p:nvPr/>
            </p:nvSpPr>
            <p:spPr>
              <a:xfrm>
                <a:off x="1499592" y="2107521"/>
                <a:ext cx="3377207" cy="2769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矩形: 圓角 42">
                <a:extLst>
                  <a:ext uri="{FF2B5EF4-FFF2-40B4-BE49-F238E27FC236}">
                    <a16:creationId xmlns:a16="http://schemas.microsoft.com/office/drawing/2014/main" id="{D12EE8D3-0EAA-2168-18C2-5A96B3A8CE05}"/>
                  </a:ext>
                </a:extLst>
              </p:cNvPr>
              <p:cNvSpPr/>
              <p:nvPr/>
            </p:nvSpPr>
            <p:spPr>
              <a:xfrm>
                <a:off x="1928195" y="1716180"/>
                <a:ext cx="2520000" cy="612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baseline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微軟正黑體" panose="020B0604030504040204" pitchFamily="34" charset="-120"/>
                  </a:rPr>
                  <a:t>基礎化學品部</a:t>
                </a:r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57131260-6FF0-4324-9A14-8775A0429D54}"/>
                  </a:ext>
                </a:extLst>
              </p:cNvPr>
              <p:cNvSpPr txBox="1"/>
              <p:nvPr/>
            </p:nvSpPr>
            <p:spPr>
              <a:xfrm>
                <a:off x="1661313" y="2569160"/>
                <a:ext cx="321548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由服務水處理產業，延伸至循環經濟應用，提供解決方案而非單純產品銷售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866E59B-F1BF-7B0D-BE96-4AEDC0D00510}"/>
                  </a:ext>
                </a:extLst>
              </p:cNvPr>
              <p:cNvSpPr/>
              <p:nvPr/>
            </p:nvSpPr>
            <p:spPr>
              <a:xfrm>
                <a:off x="1295401" y="4293658"/>
                <a:ext cx="3810000" cy="685800"/>
              </a:xfrm>
              <a:prstGeom prst="rect">
                <a:avLst/>
              </a:prstGeom>
              <a:solidFill>
                <a:srgbClr val="FAE4D5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33B450B1-5CD0-5809-3291-ECB26144DF30}"/>
                  </a:ext>
                </a:extLst>
              </p:cNvPr>
              <p:cNvSpPr txBox="1"/>
              <p:nvPr/>
            </p:nvSpPr>
            <p:spPr>
              <a:xfrm>
                <a:off x="1295401" y="4367885"/>
                <a:ext cx="3810000" cy="439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0">
                  <a:lnSpc>
                    <a:spcPts val="3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</a:rPr>
                  <a:t>產品線的延伸提供更多元的服務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96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A1959-E030-0916-7A64-80D0B7AA8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C9E9D9AF-707A-7483-F0D9-12AE76B65050}"/>
              </a:ext>
            </a:extLst>
          </p:cNvPr>
          <p:cNvSpPr txBox="1"/>
          <p:nvPr/>
        </p:nvSpPr>
        <p:spPr>
          <a:xfrm>
            <a:off x="364953" y="275084"/>
            <a:ext cx="39022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4000" b="1" u="none" kern="12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營運佈局</a:t>
            </a:r>
            <a:endParaRPr lang="zh-TW" altLang="en-US" sz="4000" dirty="0"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5" name="圖片 4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8A413975-841D-013E-0A65-776D86B2D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8201C859-CB30-D094-C26A-5BEF5345D7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D5EE731A-97FA-0023-6970-33984C7164A1}"/>
              </a:ext>
            </a:extLst>
          </p:cNvPr>
          <p:cNvGrpSpPr/>
          <p:nvPr/>
        </p:nvGrpSpPr>
        <p:grpSpPr>
          <a:xfrm>
            <a:off x="55682" y="3868746"/>
            <a:ext cx="12136318" cy="2729110"/>
            <a:chOff x="55682" y="3885679"/>
            <a:chExt cx="12136318" cy="272911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5AC2FA3-7A05-41B2-E2EE-0302F9B9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57" r="-1"/>
            <a:stretch>
              <a:fillRect/>
            </a:stretch>
          </p:blipFill>
          <p:spPr>
            <a:xfrm>
              <a:off x="55682" y="5425961"/>
              <a:ext cx="12136317" cy="1188828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1DAD4861-5576-87F5-4E21-42DE7860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50000" t="24398"/>
            <a:stretch>
              <a:fillRect/>
            </a:stretch>
          </p:blipFill>
          <p:spPr>
            <a:xfrm>
              <a:off x="6096000" y="3885679"/>
              <a:ext cx="6096000" cy="2700184"/>
            </a:xfrm>
            <a:prstGeom prst="rect">
              <a:avLst/>
            </a:prstGeom>
          </p:spPr>
        </p:pic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F482C154-397E-41FD-16D0-ED8E890D9DEF}"/>
              </a:ext>
            </a:extLst>
          </p:cNvPr>
          <p:cNvGrpSpPr/>
          <p:nvPr/>
        </p:nvGrpSpPr>
        <p:grpSpPr>
          <a:xfrm>
            <a:off x="1395433" y="2747956"/>
            <a:ext cx="3886200" cy="2182922"/>
            <a:chOff x="1676400" y="1246078"/>
            <a:chExt cx="3886200" cy="2182922"/>
          </a:xfrm>
        </p:grpSpPr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A1E33D1C-7CC0-7ED2-2680-22B8A3C5FA28}"/>
                </a:ext>
              </a:extLst>
            </p:cNvPr>
            <p:cNvSpPr/>
            <p:nvPr/>
          </p:nvSpPr>
          <p:spPr>
            <a:xfrm>
              <a:off x="1676400" y="1246078"/>
              <a:ext cx="3886200" cy="21829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/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43821B5C-C4D3-DB4B-4F41-076472C13A42}"/>
                </a:ext>
              </a:extLst>
            </p:cNvPr>
            <p:cNvSpPr txBox="1"/>
            <p:nvPr/>
          </p:nvSpPr>
          <p:spPr>
            <a:xfrm>
              <a:off x="2852657" y="1828410"/>
              <a:ext cx="24765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000" b="1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2022</a:t>
              </a:r>
              <a:r>
                <a:rPr lang="zh-TW" altLang="en-US" sz="2000" b="1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新細明體" panose="02020500000000000000" pitchFamily="18" charset="-120"/>
                </a:rPr>
                <a:t>年已關閉中國啟東廠，將資源集中於台灣半導體與化學供應鏈</a:t>
              </a:r>
              <a:endParaRPr lang="zh-TW" altLang="en-US" sz="2000" b="1" dirty="0">
                <a:ea typeface="微軟正黑體" panose="020B0604030504040204" pitchFamily="34" charset="-120"/>
              </a:endParaRPr>
            </a:p>
          </p:txBody>
        </p:sp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A9DAD9F5-91B0-4E64-D2B0-4E2410CC1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6810" y="1962606"/>
              <a:ext cx="720000" cy="720000"/>
            </a:xfrm>
            <a:prstGeom prst="rect">
              <a:avLst/>
            </a:prstGeom>
          </p:spPr>
        </p:pic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F89389F9-701F-F196-27D6-1C786B628A12}"/>
              </a:ext>
            </a:extLst>
          </p:cNvPr>
          <p:cNvGrpSpPr/>
          <p:nvPr/>
        </p:nvGrpSpPr>
        <p:grpSpPr>
          <a:xfrm>
            <a:off x="6123840" y="2758232"/>
            <a:ext cx="3886200" cy="2182922"/>
            <a:chOff x="6113101" y="1246078"/>
            <a:chExt cx="3886200" cy="2182922"/>
          </a:xfrm>
        </p:grpSpPr>
        <p:sp>
          <p:nvSpPr>
            <p:cNvPr id="38" name="矩形: 圓角 37">
              <a:extLst>
                <a:ext uri="{FF2B5EF4-FFF2-40B4-BE49-F238E27FC236}">
                  <a16:creationId xmlns:a16="http://schemas.microsoft.com/office/drawing/2014/main" id="{29705B70-6C5B-BD14-3FFA-E7719E782AC5}"/>
                </a:ext>
              </a:extLst>
            </p:cNvPr>
            <p:cNvSpPr/>
            <p:nvPr/>
          </p:nvSpPr>
          <p:spPr>
            <a:xfrm>
              <a:off x="6113101" y="1246078"/>
              <a:ext cx="3886200" cy="21829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/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C26647C4-D995-3A6C-C0F6-5CCAE048B549}"/>
                </a:ext>
              </a:extLst>
            </p:cNvPr>
            <p:cNvSpPr txBox="1"/>
            <p:nvPr/>
          </p:nvSpPr>
          <p:spPr>
            <a:xfrm>
              <a:off x="7290420" y="1879280"/>
              <a:ext cx="248829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積極投入半導體、高階樹脂、循環經濟領域，提升營運集中度與附加價值</a:t>
              </a:r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FD6799EA-5506-082A-D2A3-B46B06152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3701" y="1967263"/>
              <a:ext cx="720000" cy="720000"/>
            </a:xfrm>
            <a:prstGeom prst="rect">
              <a:avLst/>
            </a:prstGeom>
          </p:spPr>
        </p:pic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7D295510-21D7-7239-2FA6-46F687733E8D}"/>
              </a:ext>
            </a:extLst>
          </p:cNvPr>
          <p:cNvSpPr/>
          <p:nvPr/>
        </p:nvSpPr>
        <p:spPr>
          <a:xfrm>
            <a:off x="8467" y="1052641"/>
            <a:ext cx="12191999" cy="685800"/>
          </a:xfrm>
          <a:prstGeom prst="rect">
            <a:avLst/>
          </a:prstGeom>
          <a:solidFill>
            <a:srgbClr val="FAE4D5"/>
          </a:solidFill>
        </p:spPr>
        <p:txBody>
          <a:bodyPr wrap="square" lIns="0" tIns="0" rIns="0" bIns="0" rtlCol="0" anchor="ctr"/>
          <a:lstStyle/>
          <a:p>
            <a:pPr algn="l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67594F54-1DBF-CB1A-B477-6240DAF5E7E8}"/>
              </a:ext>
            </a:extLst>
          </p:cNvPr>
          <p:cNvSpPr txBox="1"/>
          <p:nvPr/>
        </p:nvSpPr>
        <p:spPr>
          <a:xfrm>
            <a:off x="2859375" y="1172165"/>
            <a:ext cx="5943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baseline="0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聚焦半導體、高階塑料與循環經濟供應鏈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2E8937FE-8294-C496-B2F8-914E8E75FDCE}"/>
              </a:ext>
            </a:extLst>
          </p:cNvPr>
          <p:cNvSpPr txBox="1"/>
          <p:nvPr/>
        </p:nvSpPr>
        <p:spPr>
          <a:xfrm>
            <a:off x="1524000" y="2076304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以客戶應用為核心，直接與半導體廠接軌，掌握市場動態、快速調整產品規格</a:t>
            </a:r>
            <a:endParaRPr lang="en-US" altLang="zh-TW" sz="2000" b="1" dirty="0">
              <a:latin typeface="Arial" panose="020B060402020202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6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1999" cy="423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8396A9-7CFB-B02F-340A-1B4EC678F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45503D-7C9E-3CA3-66C7-FC019FE11D59}"/>
              </a:ext>
            </a:extLst>
          </p:cNvPr>
          <p:cNvGrpSpPr/>
          <p:nvPr/>
        </p:nvGrpSpPr>
        <p:grpSpPr>
          <a:xfrm>
            <a:off x="2819400" y="4343401"/>
            <a:ext cx="8077200" cy="1603083"/>
            <a:chOff x="2819400" y="4343401"/>
            <a:chExt cx="8077200" cy="1603083"/>
          </a:xfrm>
        </p:grpSpPr>
        <p:sp>
          <p:nvSpPr>
            <p:cNvPr id="2" name="object 2"/>
            <p:cNvSpPr txBox="1"/>
            <p:nvPr/>
          </p:nvSpPr>
          <p:spPr>
            <a:xfrm>
              <a:off x="4876800" y="4592267"/>
              <a:ext cx="6019800" cy="13542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/>
              <a:r>
                <a:rPr lang="en-US" altLang="zh-TW" sz="4400" b="1" dirty="0">
                  <a:solidFill>
                    <a:srgbClr val="001F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ESG</a:t>
              </a:r>
              <a:r>
                <a:rPr lang="zh-TW" altLang="en-US" sz="4400" b="1" dirty="0">
                  <a:solidFill>
                    <a:srgbClr val="001F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與能源管理</a:t>
              </a:r>
            </a:p>
            <a:p>
              <a:pPr marL="12700" algn="just"/>
              <a:endParaRPr lang="zh-TW" altLang="en-US" sz="4400" b="1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06351AD6-283D-D098-73BA-5F5465CC3F74}"/>
                </a:ext>
              </a:extLst>
            </p:cNvPr>
            <p:cNvGrpSpPr/>
            <p:nvPr/>
          </p:nvGrpSpPr>
          <p:grpSpPr>
            <a:xfrm>
              <a:off x="2971794" y="4343401"/>
              <a:ext cx="982500" cy="1229144"/>
              <a:chOff x="397046" y="1296753"/>
              <a:chExt cx="219201" cy="332498"/>
            </a:xfrm>
          </p:grpSpPr>
          <p:sp>
            <p:nvSpPr>
              <p:cNvPr id="7" name="六邊形 6">
                <a:extLst>
                  <a:ext uri="{FF2B5EF4-FFF2-40B4-BE49-F238E27FC236}">
                    <a16:creationId xmlns:a16="http://schemas.microsoft.com/office/drawing/2014/main" id="{B7501DD3-7CD5-0A34-0B2C-5CAE133683FF}"/>
                  </a:ext>
                </a:extLst>
              </p:cNvPr>
              <p:cNvSpPr/>
              <p:nvPr/>
            </p:nvSpPr>
            <p:spPr>
              <a:xfrm rot="5400000">
                <a:off x="389544" y="1336449"/>
                <a:ext cx="266400" cy="187007"/>
              </a:xfrm>
              <a:prstGeom prst="hexagon">
                <a:avLst/>
              </a:prstGeom>
              <a:solidFill>
                <a:srgbClr val="E5EEFF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" name="六邊形 7">
                <a:extLst>
                  <a:ext uri="{FF2B5EF4-FFF2-40B4-BE49-F238E27FC236}">
                    <a16:creationId xmlns:a16="http://schemas.microsoft.com/office/drawing/2014/main" id="{3515E7AA-E13B-2433-7EB2-3EBA55220834}"/>
                  </a:ext>
                </a:extLst>
              </p:cNvPr>
              <p:cNvSpPr/>
              <p:nvPr/>
            </p:nvSpPr>
            <p:spPr>
              <a:xfrm rot="5400000">
                <a:off x="357962" y="1403159"/>
                <a:ext cx="265176" cy="187007"/>
              </a:xfrm>
              <a:prstGeom prst="hexagon">
                <a:avLst/>
              </a:prstGeom>
              <a:solidFill>
                <a:srgbClr val="00206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19E42748-B75A-AEAA-C3CE-A388C0A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5359551"/>
              <a:ext cx="7162800" cy="0"/>
            </a:xfrm>
            <a:prstGeom prst="line">
              <a:avLst/>
            </a:prstGeom>
            <a:ln w="3810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91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31F66-055A-EC6A-84DA-9F0043F2F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F1C89E9B-4DA6-0883-5312-3C9E870712E4}"/>
              </a:ext>
            </a:extLst>
          </p:cNvPr>
          <p:cNvSpPr txBox="1"/>
          <p:nvPr/>
        </p:nvSpPr>
        <p:spPr>
          <a:xfrm>
            <a:off x="364953" y="275084"/>
            <a:ext cx="390224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TW" sz="40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ESG</a:t>
            </a:r>
            <a:r>
              <a:rPr lang="zh-TW" alt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與能源管理</a:t>
            </a:r>
            <a:endParaRPr lang="zh-TW" altLang="en-US" sz="4000" dirty="0"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5" name="圖片 4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4765E265-2749-1EAE-940A-494D3E8FF8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1F2202C-E652-C876-D237-08BB9EBD1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C5A71CE-853C-236B-FCC9-7C422EBEB48D}"/>
              </a:ext>
            </a:extLst>
          </p:cNvPr>
          <p:cNvSpPr txBox="1"/>
          <p:nvPr/>
        </p:nvSpPr>
        <p:spPr>
          <a:xfrm>
            <a:off x="982212" y="978044"/>
            <a:ext cx="295235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ORC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發電效益</a:t>
            </a:r>
          </a:p>
          <a:p>
            <a:pPr lvl="0" algn="l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（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2025/01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～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2025/11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ORC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系統運轉天數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114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天、發電量 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1,034,050 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度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6545E125-2F1A-44E4-BC28-FD4833874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37" y="1184766"/>
            <a:ext cx="720000" cy="720000"/>
          </a:xfrm>
          <a:prstGeom prst="rect">
            <a:avLst/>
          </a:prstGeom>
        </p:spPr>
      </p:pic>
      <p:pic>
        <p:nvPicPr>
          <p:cNvPr id="33" name="圖片 32" descr="一張含有 管線, 鋼, 工程, 機器 的圖片&#10;&#10;自動產生的描述">
            <a:extLst>
              <a:ext uri="{FF2B5EF4-FFF2-40B4-BE49-F238E27FC236}">
                <a16:creationId xmlns:a16="http://schemas.microsoft.com/office/drawing/2014/main" id="{017DF3CE-8E80-B3BB-4063-DD3CFF4D9F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814" y="2752131"/>
            <a:ext cx="3399846" cy="2996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EE2882F6-70CC-A698-94AE-9A4261F41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414" y="1210166"/>
            <a:ext cx="720000" cy="720000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7710C717-E371-4802-CC31-67404B2C74F3}"/>
              </a:ext>
            </a:extLst>
          </p:cNvPr>
          <p:cNvSpPr txBox="1"/>
          <p:nvPr/>
        </p:nvSpPr>
        <p:spPr>
          <a:xfrm>
            <a:off x="5310215" y="805557"/>
            <a:ext cx="255028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太陽能發電效益（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2025/09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～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2025/11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）自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2025/9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啟用：發電量 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99,100 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度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4491AE38-9AC6-E4A5-952A-D5D98DDEF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839" y="2473128"/>
            <a:ext cx="2743200" cy="350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0560594C-9521-B9DE-9CD0-2401D9FFE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6061" y="1210166"/>
            <a:ext cx="720000" cy="720000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AA2689BB-6501-AE4D-EF1D-9CB0D96A1210}"/>
              </a:ext>
            </a:extLst>
          </p:cNvPr>
          <p:cNvSpPr txBox="1"/>
          <p:nvPr/>
        </p:nvSpPr>
        <p:spPr>
          <a:xfrm>
            <a:off x="9316658" y="900162"/>
            <a:ext cx="2550284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啟動產品碳盤查，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2025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年將完成</a:t>
            </a:r>
            <a:r>
              <a:rPr lang="en-US" altLang="zh-TW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3</a:t>
            </a:r>
            <a:r>
              <a:rPr lang="zh-TW" altLang="en-US" sz="2000" dirty="0"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新細明體" panose="02020500000000000000" pitchFamily="18" charset="-120"/>
              </a:rPr>
              <a:t>廠區碳盤查，並與客戶協同減碳</a:t>
            </a:r>
            <a:endParaRPr lang="zh-TW" altLang="zh-TW" sz="2000" dirty="0">
              <a:effectLst/>
              <a:latin typeface="Arial" panose="020B0604020202020204" pitchFamily="34" charset="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2CE86473-ED7F-1EDA-6190-85B8FFEB2B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33" y="2444082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6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320284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2192000" h="736600">
                <a:moveTo>
                  <a:pt x="0" y="736091"/>
                </a:moveTo>
                <a:lnTo>
                  <a:pt x="12192000" y="736091"/>
                </a:lnTo>
                <a:lnTo>
                  <a:pt x="12192000" y="0"/>
                </a:lnTo>
                <a:lnTo>
                  <a:pt x="0" y="0"/>
                </a:lnTo>
                <a:lnTo>
                  <a:pt x="0" y="736091"/>
                </a:lnTo>
                <a:close/>
              </a:path>
            </a:pathLst>
          </a:custGeom>
          <a:solidFill>
            <a:srgbClr val="FFFFFF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524332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" y="61348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12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094211" y="6439814"/>
            <a:ext cx="180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121142" y="276479"/>
            <a:ext cx="3394457" cy="78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dirty="0">
                <a:hlinkClick r:id="rId4"/>
              </a:rPr>
              <a:t>h</a:t>
            </a:r>
            <a:r>
              <a:rPr spc="-10" dirty="0">
                <a:hlinkClick r:id="rId4"/>
              </a:rPr>
              <a:t>t</a:t>
            </a:r>
            <a:r>
              <a:rPr dirty="0">
                <a:hlinkClick r:id="rId4"/>
              </a:rPr>
              <a:t>tp:</a:t>
            </a:r>
            <a:r>
              <a:rPr spc="5" dirty="0">
                <a:hlinkClick r:id="rId4"/>
              </a:rPr>
              <a:t>/</a:t>
            </a:r>
            <a:r>
              <a:rPr dirty="0">
                <a:hlinkClick r:id="rId4"/>
              </a:rPr>
              <a:t>/ww</a:t>
            </a:r>
            <a:r>
              <a:rPr spc="-100" dirty="0">
                <a:hlinkClick r:id="rId4"/>
              </a:rPr>
              <a:t>w</a:t>
            </a:r>
            <a:r>
              <a:rPr dirty="0">
                <a:hlinkClick r:id="rId4"/>
              </a:rPr>
              <a:t>.chci</a:t>
            </a:r>
            <a:r>
              <a:rPr spc="-100" dirty="0">
                <a:hlinkClick r:id="rId4"/>
              </a:rPr>
              <a:t>w</a:t>
            </a:r>
            <a:r>
              <a:rPr lang="en-US" spc="-100" dirty="0">
                <a:hlinkClick r:id="rId4"/>
              </a:rPr>
              <a:t>orld</a:t>
            </a:r>
            <a:r>
              <a:rPr dirty="0">
                <a:hlinkClick r:id="rId4"/>
              </a:rPr>
              <a:t>.c</a:t>
            </a:r>
            <a:r>
              <a:rPr spc="5" dirty="0">
                <a:hlinkClick r:id="rId4"/>
              </a:rPr>
              <a:t>o</a:t>
            </a:r>
            <a:r>
              <a:rPr spc="-5" dirty="0">
                <a:hlinkClick r:id="rId4"/>
              </a:rPr>
              <a:t>m</a:t>
            </a:r>
            <a:r>
              <a:rPr dirty="0">
                <a:hlinkClick r:id="rId4"/>
              </a:rPr>
              <a:t>.tw </a:t>
            </a:r>
            <a:r>
              <a:rPr u="none" dirty="0"/>
              <a:t> </a:t>
            </a:r>
            <a:r>
              <a:rPr u="none" spc="-10" dirty="0">
                <a:hlinkClick r:id="rId5"/>
              </a:rPr>
              <a:t>chciw@chciw.com.tw</a:t>
            </a:r>
          </a:p>
        </p:txBody>
      </p:sp>
      <p:sp>
        <p:nvSpPr>
          <p:cNvPr id="12" name="object 12"/>
          <p:cNvSpPr/>
          <p:nvPr/>
        </p:nvSpPr>
        <p:spPr>
          <a:xfrm>
            <a:off x="6245352" y="387095"/>
            <a:ext cx="676655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48EF193-7156-7213-50B2-A183E1ABFB37}"/>
              </a:ext>
            </a:extLst>
          </p:cNvPr>
          <p:cNvSpPr/>
          <p:nvPr/>
        </p:nvSpPr>
        <p:spPr>
          <a:xfrm>
            <a:off x="0" y="0"/>
            <a:ext cx="12191999" cy="4239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58E3551E-21C8-D298-963D-5C648E29D1E1}"/>
              </a:ext>
            </a:extLst>
          </p:cNvPr>
          <p:cNvGrpSpPr/>
          <p:nvPr/>
        </p:nvGrpSpPr>
        <p:grpSpPr>
          <a:xfrm>
            <a:off x="2819400" y="4343401"/>
            <a:ext cx="7162800" cy="1229144"/>
            <a:chOff x="2819400" y="4343401"/>
            <a:chExt cx="7162800" cy="1229144"/>
          </a:xfrm>
        </p:grpSpPr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E46E7CB7-9892-CEA1-AE76-9F6D449EA64F}"/>
                </a:ext>
              </a:extLst>
            </p:cNvPr>
            <p:cNvSpPr txBox="1"/>
            <p:nvPr/>
          </p:nvSpPr>
          <p:spPr>
            <a:xfrm>
              <a:off x="6174468" y="4653852"/>
              <a:ext cx="2389581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/>
              <a:r>
                <a:rPr lang="en-US" altLang="zh-TW" sz="4000" b="1" dirty="0">
                  <a:solidFill>
                    <a:srgbClr val="001F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Q&amp;A</a:t>
              </a:r>
              <a:endParaRPr lang="zh-TW" altLang="en-US" sz="4000" b="1" dirty="0">
                <a:solidFill>
                  <a:srgbClr val="001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1FAE384A-3F6A-9A53-803A-9234FFF985C6}"/>
                </a:ext>
              </a:extLst>
            </p:cNvPr>
            <p:cNvGrpSpPr/>
            <p:nvPr/>
          </p:nvGrpSpPr>
          <p:grpSpPr>
            <a:xfrm>
              <a:off x="2971794" y="4343401"/>
              <a:ext cx="982500" cy="1229144"/>
              <a:chOff x="397046" y="1296753"/>
              <a:chExt cx="219201" cy="332498"/>
            </a:xfrm>
          </p:grpSpPr>
          <p:sp>
            <p:nvSpPr>
              <p:cNvPr id="18" name="六邊形 17">
                <a:extLst>
                  <a:ext uri="{FF2B5EF4-FFF2-40B4-BE49-F238E27FC236}">
                    <a16:creationId xmlns:a16="http://schemas.microsoft.com/office/drawing/2014/main" id="{11BAF9F5-093A-E9C0-2BFE-B6C09D6506E8}"/>
                  </a:ext>
                </a:extLst>
              </p:cNvPr>
              <p:cNvSpPr/>
              <p:nvPr/>
            </p:nvSpPr>
            <p:spPr>
              <a:xfrm rot="5400000">
                <a:off x="389544" y="1336449"/>
                <a:ext cx="266400" cy="187007"/>
              </a:xfrm>
              <a:prstGeom prst="hexagon">
                <a:avLst/>
              </a:prstGeom>
              <a:solidFill>
                <a:srgbClr val="E5EEFF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9" name="六邊形 18">
                <a:extLst>
                  <a:ext uri="{FF2B5EF4-FFF2-40B4-BE49-F238E27FC236}">
                    <a16:creationId xmlns:a16="http://schemas.microsoft.com/office/drawing/2014/main" id="{4D975AE3-4D05-BEE7-F619-0DA77B8A7A64}"/>
                  </a:ext>
                </a:extLst>
              </p:cNvPr>
              <p:cNvSpPr/>
              <p:nvPr/>
            </p:nvSpPr>
            <p:spPr>
              <a:xfrm rot="5400000">
                <a:off x="357962" y="1403159"/>
                <a:ext cx="265176" cy="187007"/>
              </a:xfrm>
              <a:prstGeom prst="hexagon">
                <a:avLst/>
              </a:prstGeom>
              <a:solidFill>
                <a:srgbClr val="00206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BDBEBF89-B014-B9CA-4B64-0C89BE566898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5359551"/>
              <a:ext cx="7162800" cy="0"/>
            </a:xfrm>
            <a:prstGeom prst="line">
              <a:avLst/>
            </a:prstGeom>
            <a:ln w="3810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7CE74C27-C6E2-D484-5A58-046E09CFB95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605021"/>
            <a:ext cx="5151566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0408" y="6307835"/>
            <a:ext cx="1059091" cy="550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88250"/>
            <a:ext cx="12192000" cy="26974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346196"/>
            <a:ext cx="12191999" cy="423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953" y="275084"/>
            <a:ext cx="298784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1F386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免責聲明</a:t>
            </a:r>
            <a:endParaRPr sz="4400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65647" y="6307835"/>
            <a:ext cx="1029512" cy="550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6588250"/>
            <a:ext cx="9144000" cy="26974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6EAA954-9EF0-E152-2728-06F466F9B1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341" y="6551845"/>
            <a:ext cx="5151566" cy="304826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82FB11FE-51BB-7B2B-D548-787935A8C238}"/>
              </a:ext>
            </a:extLst>
          </p:cNvPr>
          <p:cNvSpPr txBox="1"/>
          <p:nvPr/>
        </p:nvSpPr>
        <p:spPr>
          <a:xfrm>
            <a:off x="914400" y="1142171"/>
            <a:ext cx="10820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</a:rPr>
              <a:t>本簡報內容係依據會計師簽證之財報編制，財務報表依照 </a:t>
            </a:r>
            <a:r>
              <a:rPr lang="en-US" altLang="zh-TW" sz="2000" b="1" dirty="0">
                <a:latin typeface="Arial" panose="020B0604020202020204" pitchFamily="34" charset="0"/>
                <a:ea typeface="微軟正黑體" panose="020B0604030504040204" pitchFamily="34" charset="-120"/>
              </a:rPr>
              <a:t>IFRS 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</a:rPr>
              <a:t>編制，完整內容及數據須依據財報為準。</a:t>
            </a:r>
            <a:endParaRPr lang="en-US" altLang="zh-TW" sz="2000" b="1" dirty="0"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</a:rPr>
              <a:t>本簡報是建立於本公司從各項來源所取得之資訊。有些資訊可能受未來不確定性因素影響，致使與原先本公司對於未來前景的說明迥異。未來若有變更或調整時，請以公開資訊觀測站公告資訊為依據。</a:t>
            </a:r>
            <a:endParaRPr lang="en-US" altLang="zh-TW" sz="2000" b="1" dirty="0">
              <a:latin typeface="Arial" panose="020B0604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</a:rPr>
              <a:t>本簡報不得視為買賣有價證券或其他金融商品的要約或要約之引誘。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D858F09-DDB0-F0F4-4089-F0840A27B67D}"/>
              </a:ext>
            </a:extLst>
          </p:cNvPr>
          <p:cNvGrpSpPr/>
          <p:nvPr/>
        </p:nvGrpSpPr>
        <p:grpSpPr>
          <a:xfrm>
            <a:off x="494449" y="1160318"/>
            <a:ext cx="262593" cy="328197"/>
            <a:chOff x="397047" y="1296753"/>
            <a:chExt cx="262593" cy="328197"/>
          </a:xfrm>
        </p:grpSpPr>
        <p:sp>
          <p:nvSpPr>
            <p:cNvPr id="17" name="六邊形 16">
              <a:extLst>
                <a:ext uri="{FF2B5EF4-FFF2-40B4-BE49-F238E27FC236}">
                  <a16:creationId xmlns:a16="http://schemas.microsoft.com/office/drawing/2014/main" id="{F3A14F35-4CD8-C778-75AC-F2B82EA8B97A}"/>
                </a:ext>
              </a:extLst>
            </p:cNvPr>
            <p:cNvSpPr/>
            <p:nvPr/>
          </p:nvSpPr>
          <p:spPr>
            <a:xfrm rot="5400000">
              <a:off x="411240" y="1314753"/>
              <a:ext cx="266400" cy="230400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六邊形 17">
              <a:extLst>
                <a:ext uri="{FF2B5EF4-FFF2-40B4-BE49-F238E27FC236}">
                  <a16:creationId xmlns:a16="http://schemas.microsoft.com/office/drawing/2014/main" id="{BDE6278C-0DCE-67E1-6D99-47FFBBE1965C}"/>
                </a:ext>
              </a:extLst>
            </p:cNvPr>
            <p:cNvSpPr/>
            <p:nvPr/>
          </p:nvSpPr>
          <p:spPr>
            <a:xfrm rot="5400000">
              <a:off x="378759" y="1378062"/>
              <a:ext cx="265176" cy="22860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6C0FFA0-EB39-3687-68A6-72721ECDD112}"/>
              </a:ext>
            </a:extLst>
          </p:cNvPr>
          <p:cNvGrpSpPr/>
          <p:nvPr/>
        </p:nvGrpSpPr>
        <p:grpSpPr>
          <a:xfrm>
            <a:off x="477452" y="1943256"/>
            <a:ext cx="262593" cy="328197"/>
            <a:chOff x="397047" y="1296753"/>
            <a:chExt cx="262593" cy="328197"/>
          </a:xfrm>
        </p:grpSpPr>
        <p:sp>
          <p:nvSpPr>
            <p:cNvPr id="21" name="六邊形 20">
              <a:extLst>
                <a:ext uri="{FF2B5EF4-FFF2-40B4-BE49-F238E27FC236}">
                  <a16:creationId xmlns:a16="http://schemas.microsoft.com/office/drawing/2014/main" id="{A2C4FAA6-0515-D844-3969-BF1EB0C7C3C2}"/>
                </a:ext>
              </a:extLst>
            </p:cNvPr>
            <p:cNvSpPr/>
            <p:nvPr/>
          </p:nvSpPr>
          <p:spPr>
            <a:xfrm rot="5400000">
              <a:off x="411240" y="1314753"/>
              <a:ext cx="266400" cy="230400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六邊形 21">
              <a:extLst>
                <a:ext uri="{FF2B5EF4-FFF2-40B4-BE49-F238E27FC236}">
                  <a16:creationId xmlns:a16="http://schemas.microsoft.com/office/drawing/2014/main" id="{6243070B-5B0C-B9CE-1D03-31EC37E18B16}"/>
                </a:ext>
              </a:extLst>
            </p:cNvPr>
            <p:cNvSpPr/>
            <p:nvPr/>
          </p:nvSpPr>
          <p:spPr>
            <a:xfrm rot="5400000">
              <a:off x="378759" y="1378062"/>
              <a:ext cx="265176" cy="22860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A665F6CB-ADC5-94AE-DE2A-A40A916A0191}"/>
              </a:ext>
            </a:extLst>
          </p:cNvPr>
          <p:cNvGrpSpPr/>
          <p:nvPr/>
        </p:nvGrpSpPr>
        <p:grpSpPr>
          <a:xfrm>
            <a:off x="515365" y="2958609"/>
            <a:ext cx="262593" cy="328197"/>
            <a:chOff x="397047" y="1296753"/>
            <a:chExt cx="262593" cy="328197"/>
          </a:xfrm>
        </p:grpSpPr>
        <p:sp>
          <p:nvSpPr>
            <p:cNvPr id="24" name="六邊形 23">
              <a:extLst>
                <a:ext uri="{FF2B5EF4-FFF2-40B4-BE49-F238E27FC236}">
                  <a16:creationId xmlns:a16="http://schemas.microsoft.com/office/drawing/2014/main" id="{4365BEC0-4838-5667-8CC4-3A466B51DC22}"/>
                </a:ext>
              </a:extLst>
            </p:cNvPr>
            <p:cNvSpPr/>
            <p:nvPr/>
          </p:nvSpPr>
          <p:spPr>
            <a:xfrm rot="5400000">
              <a:off x="411240" y="1314753"/>
              <a:ext cx="266400" cy="230400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六邊形 24">
              <a:extLst>
                <a:ext uri="{FF2B5EF4-FFF2-40B4-BE49-F238E27FC236}">
                  <a16:creationId xmlns:a16="http://schemas.microsoft.com/office/drawing/2014/main" id="{ED526D11-A8BD-45B0-D415-BBEDE2ED3CCF}"/>
                </a:ext>
              </a:extLst>
            </p:cNvPr>
            <p:cNvSpPr/>
            <p:nvPr/>
          </p:nvSpPr>
          <p:spPr>
            <a:xfrm rot="5400000">
              <a:off x="378759" y="1378062"/>
              <a:ext cx="265176" cy="22860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lIns="0" tIns="0" rIns="0" bIns="0" rtlCol="0" anchor="ctr"/>
            <a:lstStyle/>
            <a:p>
              <a:pPr algn="l"/>
              <a:endParaRPr lang="zh-TW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6" name="圖片 25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B4C75F4D-9CA0-3EC4-1D60-FF7CACE427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9480" y="1888235"/>
            <a:ext cx="4152900" cy="455523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4415" y="2132329"/>
            <a:ext cx="2311400" cy="157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-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感謝聆聽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敬請指教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984F1F6-EBF1-B8A1-F257-A2D8CE4EDF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6605021"/>
            <a:ext cx="5151566" cy="304826"/>
          </a:xfrm>
          <a:prstGeom prst="rect">
            <a:avLst/>
          </a:prstGeom>
        </p:spPr>
      </p:pic>
      <p:pic>
        <p:nvPicPr>
          <p:cNvPr id="4" name="圖片 3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FCC32A64-7DE7-AA15-7573-C761488BCE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2972" y="3952621"/>
            <a:ext cx="9749028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524000" y="1219200"/>
            <a:ext cx="3884716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ct val="100000"/>
              </a:lnSpc>
              <a:spcAft>
                <a:spcPts val="1800"/>
              </a:spcAft>
              <a:buClr>
                <a:srgbClr val="006FC0"/>
              </a:buClr>
              <a:tabLst>
                <a:tab pos="414020" algn="l"/>
              </a:tabLs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公司簡介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99">
              <a:lnSpc>
                <a:spcPct val="100000"/>
              </a:lnSpc>
              <a:spcAft>
                <a:spcPts val="1800"/>
              </a:spcAft>
              <a:buClr>
                <a:srgbClr val="006FC0"/>
              </a:buClr>
              <a:tabLst>
                <a:tab pos="414020" algn="l"/>
              </a:tabLs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營運績效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99">
              <a:spcAft>
                <a:spcPts val="1800"/>
              </a:spcAft>
              <a:buClr>
                <a:srgbClr val="006FC0"/>
              </a:buClr>
              <a:tabLst>
                <a:tab pos="414020" algn="l"/>
              </a:tabLs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公司轉型與策略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699">
              <a:spcAft>
                <a:spcPts val="1800"/>
              </a:spcAft>
              <a:buClr>
                <a:srgbClr val="006FC0"/>
              </a:buClr>
              <a:tabLst>
                <a:tab pos="414020" algn="l"/>
              </a:tabLst>
            </a:pP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與能源管理</a:t>
            </a:r>
          </a:p>
          <a:p>
            <a:pPr marL="12699">
              <a:spcAft>
                <a:spcPts val="1800"/>
              </a:spcAft>
              <a:buClr>
                <a:srgbClr val="006FC0"/>
              </a:buClr>
              <a:tabLst>
                <a:tab pos="414020" algn="l"/>
              </a:tabLst>
            </a:pPr>
            <a:r>
              <a:rPr lang="af-ZA" altLang="zh-TW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Q&amp;A</a:t>
            </a:r>
            <a:endParaRPr sz="28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3846448-A815-9C01-4355-C655AC0217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4" y="6581521"/>
            <a:ext cx="5151566" cy="304826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9B149C30-3A7B-F91C-53B3-A407FBECC4B7}"/>
              </a:ext>
            </a:extLst>
          </p:cNvPr>
          <p:cNvSpPr txBox="1"/>
          <p:nvPr/>
        </p:nvSpPr>
        <p:spPr>
          <a:xfrm>
            <a:off x="364953" y="275084"/>
            <a:ext cx="291164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TW" altLang="en-US" sz="4400" b="1" spc="-5" dirty="0">
                <a:solidFill>
                  <a:srgbClr val="1F3863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微軟正黑體"/>
              </a:rPr>
              <a:t>簡報內容</a:t>
            </a:r>
            <a:endParaRPr sz="4400" dirty="0"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130AD1F-5D5C-FFF3-1B0A-CBF155C99EAA}"/>
              </a:ext>
            </a:extLst>
          </p:cNvPr>
          <p:cNvGrpSpPr/>
          <p:nvPr/>
        </p:nvGrpSpPr>
        <p:grpSpPr>
          <a:xfrm>
            <a:off x="1007554" y="1219200"/>
            <a:ext cx="382484" cy="2362200"/>
            <a:chOff x="983001" y="1184743"/>
            <a:chExt cx="270192" cy="1943956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4F11D434-C338-63F8-2401-54C38796B24C}"/>
                </a:ext>
              </a:extLst>
            </p:cNvPr>
            <p:cNvGrpSpPr/>
            <p:nvPr/>
          </p:nvGrpSpPr>
          <p:grpSpPr>
            <a:xfrm>
              <a:off x="989699" y="1184743"/>
              <a:ext cx="263494" cy="300857"/>
              <a:chOff x="1336706" y="3198934"/>
              <a:chExt cx="263494" cy="300857"/>
            </a:xfrm>
          </p:grpSpPr>
          <p:sp>
            <p:nvSpPr>
              <p:cNvPr id="8" name="六邊形 7">
                <a:extLst>
                  <a:ext uri="{FF2B5EF4-FFF2-40B4-BE49-F238E27FC236}">
                    <a16:creationId xmlns:a16="http://schemas.microsoft.com/office/drawing/2014/main" id="{904A2A34-A1C7-C2B5-1EE4-1E2295846BB1}"/>
                  </a:ext>
                </a:extLst>
              </p:cNvPr>
              <p:cNvSpPr/>
              <p:nvPr/>
            </p:nvSpPr>
            <p:spPr>
              <a:xfrm rot="5400000">
                <a:off x="1351800" y="3251391"/>
                <a:ext cx="266400" cy="230400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7" name="六邊形 6">
                <a:extLst>
                  <a:ext uri="{FF2B5EF4-FFF2-40B4-BE49-F238E27FC236}">
                    <a16:creationId xmlns:a16="http://schemas.microsoft.com/office/drawing/2014/main" id="{695E7AB7-060F-213F-1484-A1DEE0D52665}"/>
                  </a:ext>
                </a:extLst>
              </p:cNvPr>
              <p:cNvSpPr/>
              <p:nvPr/>
            </p:nvSpPr>
            <p:spPr>
              <a:xfrm rot="5400000">
                <a:off x="1318418" y="3217222"/>
                <a:ext cx="265176" cy="228600"/>
              </a:xfrm>
              <a:prstGeom prst="hexagon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 sz="1400" dirty="0"/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20E8AD5A-C2AE-6F8B-B9E5-A7F090ACDD44}"/>
                </a:ext>
              </a:extLst>
            </p:cNvPr>
            <p:cNvGrpSpPr/>
            <p:nvPr/>
          </p:nvGrpSpPr>
          <p:grpSpPr>
            <a:xfrm>
              <a:off x="989699" y="1713085"/>
              <a:ext cx="262593" cy="328197"/>
              <a:chOff x="1337607" y="3233391"/>
              <a:chExt cx="262593" cy="328197"/>
            </a:xfrm>
          </p:grpSpPr>
          <p:sp>
            <p:nvSpPr>
              <p:cNvPr id="15" name="六邊形 14">
                <a:extLst>
                  <a:ext uri="{FF2B5EF4-FFF2-40B4-BE49-F238E27FC236}">
                    <a16:creationId xmlns:a16="http://schemas.microsoft.com/office/drawing/2014/main" id="{B384E623-13DD-43DA-5CAF-EB0B4D4E84AB}"/>
                  </a:ext>
                </a:extLst>
              </p:cNvPr>
              <p:cNvSpPr/>
              <p:nvPr/>
            </p:nvSpPr>
            <p:spPr>
              <a:xfrm rot="5400000">
                <a:off x="1351800" y="3251391"/>
                <a:ext cx="266400" cy="230400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16" name="六邊形 15">
                <a:extLst>
                  <a:ext uri="{FF2B5EF4-FFF2-40B4-BE49-F238E27FC236}">
                    <a16:creationId xmlns:a16="http://schemas.microsoft.com/office/drawing/2014/main" id="{8C9539C4-2527-B7ED-8518-43F794B9B1A7}"/>
                  </a:ext>
                </a:extLst>
              </p:cNvPr>
              <p:cNvSpPr/>
              <p:nvPr/>
            </p:nvSpPr>
            <p:spPr>
              <a:xfrm rot="5400000">
                <a:off x="1319319" y="3314700"/>
                <a:ext cx="265176" cy="228600"/>
              </a:xfrm>
              <a:prstGeom prst="hexagon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6A9D8761-8D76-2C82-1085-9D3512854908}"/>
                </a:ext>
              </a:extLst>
            </p:cNvPr>
            <p:cNvGrpSpPr/>
            <p:nvPr/>
          </p:nvGrpSpPr>
          <p:grpSpPr>
            <a:xfrm>
              <a:off x="983001" y="2263641"/>
              <a:ext cx="262593" cy="328197"/>
              <a:chOff x="1337607" y="3233391"/>
              <a:chExt cx="262593" cy="328197"/>
            </a:xfrm>
          </p:grpSpPr>
          <p:sp>
            <p:nvSpPr>
              <p:cNvPr id="18" name="六邊形 17">
                <a:extLst>
                  <a:ext uri="{FF2B5EF4-FFF2-40B4-BE49-F238E27FC236}">
                    <a16:creationId xmlns:a16="http://schemas.microsoft.com/office/drawing/2014/main" id="{8E6961B9-4FCC-CAA9-747F-4594F3E7B834}"/>
                  </a:ext>
                </a:extLst>
              </p:cNvPr>
              <p:cNvSpPr/>
              <p:nvPr/>
            </p:nvSpPr>
            <p:spPr>
              <a:xfrm rot="5400000">
                <a:off x="1351800" y="3251391"/>
                <a:ext cx="266400" cy="230400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19" name="六邊形 18">
                <a:extLst>
                  <a:ext uri="{FF2B5EF4-FFF2-40B4-BE49-F238E27FC236}">
                    <a16:creationId xmlns:a16="http://schemas.microsoft.com/office/drawing/2014/main" id="{B0AF2179-6DE8-55AC-835B-F5DD0196F157}"/>
                  </a:ext>
                </a:extLst>
              </p:cNvPr>
              <p:cNvSpPr/>
              <p:nvPr/>
            </p:nvSpPr>
            <p:spPr>
              <a:xfrm rot="5400000">
                <a:off x="1319319" y="3314700"/>
                <a:ext cx="265176" cy="228600"/>
              </a:xfrm>
              <a:prstGeom prst="hexagon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</p:grp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5C954548-0916-1E39-B055-D37EEB37317E}"/>
                </a:ext>
              </a:extLst>
            </p:cNvPr>
            <p:cNvGrpSpPr/>
            <p:nvPr/>
          </p:nvGrpSpPr>
          <p:grpSpPr>
            <a:xfrm>
              <a:off x="989699" y="2800502"/>
              <a:ext cx="262593" cy="328197"/>
              <a:chOff x="1337607" y="3233391"/>
              <a:chExt cx="262593" cy="328197"/>
            </a:xfrm>
          </p:grpSpPr>
          <p:sp>
            <p:nvSpPr>
              <p:cNvPr id="21" name="六邊形 20">
                <a:extLst>
                  <a:ext uri="{FF2B5EF4-FFF2-40B4-BE49-F238E27FC236}">
                    <a16:creationId xmlns:a16="http://schemas.microsoft.com/office/drawing/2014/main" id="{A4960AD8-AFFE-4363-9714-F30BE4A9C8DF}"/>
                  </a:ext>
                </a:extLst>
              </p:cNvPr>
              <p:cNvSpPr/>
              <p:nvPr/>
            </p:nvSpPr>
            <p:spPr>
              <a:xfrm rot="5400000">
                <a:off x="1351800" y="3251391"/>
                <a:ext cx="266400" cy="230400"/>
              </a:xfrm>
              <a:prstGeom prst="hexag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  <p:sp>
            <p:nvSpPr>
              <p:cNvPr id="22" name="六邊形 21">
                <a:extLst>
                  <a:ext uri="{FF2B5EF4-FFF2-40B4-BE49-F238E27FC236}">
                    <a16:creationId xmlns:a16="http://schemas.microsoft.com/office/drawing/2014/main" id="{8424DF3B-FA70-0EC5-61AB-7F7891DC0F14}"/>
                  </a:ext>
                </a:extLst>
              </p:cNvPr>
              <p:cNvSpPr/>
              <p:nvPr/>
            </p:nvSpPr>
            <p:spPr>
              <a:xfrm rot="5400000">
                <a:off x="1319319" y="3314700"/>
                <a:ext cx="265176" cy="228600"/>
              </a:xfrm>
              <a:prstGeom prst="hexagon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/>
              </a:p>
            </p:txBody>
          </p:sp>
        </p:grpSp>
      </p:grpSp>
      <p:pic>
        <p:nvPicPr>
          <p:cNvPr id="29" name="圖片 28" descr="一張含有 文字, 字型, 標誌, 符號 的圖片&#10;&#10;自動產生的描述">
            <a:extLst>
              <a:ext uri="{FF2B5EF4-FFF2-40B4-BE49-F238E27FC236}">
                <a16:creationId xmlns:a16="http://schemas.microsoft.com/office/drawing/2014/main" id="{226E9D01-0DA6-7EBC-2928-0E82C3AE08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800" y="260144"/>
            <a:ext cx="1371600" cy="390062"/>
          </a:xfrm>
          <a:prstGeom prst="rect">
            <a:avLst/>
          </a:prstGeom>
        </p:spPr>
      </p:pic>
      <p:sp>
        <p:nvSpPr>
          <p:cNvPr id="9" name="六邊形 8">
            <a:extLst>
              <a:ext uri="{FF2B5EF4-FFF2-40B4-BE49-F238E27FC236}">
                <a16:creationId xmlns:a16="http://schemas.microsoft.com/office/drawing/2014/main" id="{C24530D2-0C28-2043-FDF2-802FE7208855}"/>
              </a:ext>
            </a:extLst>
          </p:cNvPr>
          <p:cNvSpPr/>
          <p:nvPr/>
        </p:nvSpPr>
        <p:spPr>
          <a:xfrm rot="5400000">
            <a:off x="1023100" y="3910849"/>
            <a:ext cx="322230" cy="323606"/>
          </a:xfrm>
          <a:prstGeom prst="hexagon">
            <a:avLst/>
          </a:pr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l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1999" cy="423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8396A9-7CFB-B02F-340A-1B4EC678F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45503D-7C9E-3CA3-66C7-FC019FE11D59}"/>
              </a:ext>
            </a:extLst>
          </p:cNvPr>
          <p:cNvGrpSpPr/>
          <p:nvPr/>
        </p:nvGrpSpPr>
        <p:grpSpPr>
          <a:xfrm>
            <a:off x="2971794" y="4343401"/>
            <a:ext cx="5562606" cy="1229144"/>
            <a:chOff x="2971794" y="4343401"/>
            <a:chExt cx="5562606" cy="1229144"/>
          </a:xfrm>
        </p:grpSpPr>
        <p:sp>
          <p:nvSpPr>
            <p:cNvPr id="2" name="object 2"/>
            <p:cNvSpPr txBox="1"/>
            <p:nvPr/>
          </p:nvSpPr>
          <p:spPr>
            <a:xfrm>
              <a:off x="4876800" y="4638277"/>
              <a:ext cx="3131440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4400" b="1" dirty="0">
                  <a:solidFill>
                    <a:srgbClr val="001F5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微軟正黑體"/>
                </a:rPr>
                <a:t>公司簡介</a:t>
              </a:r>
              <a:endParaRPr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endParaRP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06351AD6-283D-D098-73BA-5F5465CC3F74}"/>
                </a:ext>
              </a:extLst>
            </p:cNvPr>
            <p:cNvGrpSpPr/>
            <p:nvPr/>
          </p:nvGrpSpPr>
          <p:grpSpPr>
            <a:xfrm>
              <a:off x="2971794" y="4343401"/>
              <a:ext cx="982500" cy="1229144"/>
              <a:chOff x="397046" y="1296753"/>
              <a:chExt cx="219201" cy="332498"/>
            </a:xfrm>
          </p:grpSpPr>
          <p:sp>
            <p:nvSpPr>
              <p:cNvPr id="7" name="六邊形 6">
                <a:extLst>
                  <a:ext uri="{FF2B5EF4-FFF2-40B4-BE49-F238E27FC236}">
                    <a16:creationId xmlns:a16="http://schemas.microsoft.com/office/drawing/2014/main" id="{B7501DD3-7CD5-0A34-0B2C-5CAE133683FF}"/>
                  </a:ext>
                </a:extLst>
              </p:cNvPr>
              <p:cNvSpPr/>
              <p:nvPr/>
            </p:nvSpPr>
            <p:spPr>
              <a:xfrm rot="5400000">
                <a:off x="389544" y="1336449"/>
                <a:ext cx="266400" cy="187007"/>
              </a:xfrm>
              <a:prstGeom prst="hexagon">
                <a:avLst/>
              </a:prstGeom>
              <a:solidFill>
                <a:srgbClr val="E5EEFF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" name="六邊形 7">
                <a:extLst>
                  <a:ext uri="{FF2B5EF4-FFF2-40B4-BE49-F238E27FC236}">
                    <a16:creationId xmlns:a16="http://schemas.microsoft.com/office/drawing/2014/main" id="{3515E7AA-E13B-2433-7EB2-3EBA55220834}"/>
                  </a:ext>
                </a:extLst>
              </p:cNvPr>
              <p:cNvSpPr/>
              <p:nvPr/>
            </p:nvSpPr>
            <p:spPr>
              <a:xfrm rot="5400000">
                <a:off x="357962" y="1403159"/>
                <a:ext cx="265176" cy="187007"/>
              </a:xfrm>
              <a:prstGeom prst="hexagon">
                <a:avLst/>
              </a:prstGeom>
              <a:solidFill>
                <a:srgbClr val="00206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19E42748-B75A-AEAA-C3CE-A388C0A5B0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400" y="5352268"/>
              <a:ext cx="4953000" cy="7283"/>
            </a:xfrm>
            <a:prstGeom prst="line">
              <a:avLst/>
            </a:prstGeom>
            <a:ln w="3810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81314"/>
            <a:ext cx="12192000" cy="73796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公司簡介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40DB7C-D975-4832-A082-B56B676DE4EE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8CEB934-B33A-BB7C-FE06-288491C48161}"/>
              </a:ext>
            </a:extLst>
          </p:cNvPr>
          <p:cNvGrpSpPr/>
          <p:nvPr/>
        </p:nvGrpSpPr>
        <p:grpSpPr>
          <a:xfrm>
            <a:off x="6304850" y="3294243"/>
            <a:ext cx="5806646" cy="2131143"/>
            <a:chOff x="6249988" y="3627557"/>
            <a:chExt cx="5806646" cy="155404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E8FD10A0-645D-497B-91D7-D50937C4A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90" b="20545"/>
            <a:stretch/>
          </p:blipFill>
          <p:spPr>
            <a:xfrm>
              <a:off x="10201281" y="3727609"/>
              <a:ext cx="1855353" cy="1407809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1791921-B2B7-4594-9F10-63AB3113F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93" b="21428"/>
            <a:stretch/>
          </p:blipFill>
          <p:spPr>
            <a:xfrm>
              <a:off x="6249988" y="3627557"/>
              <a:ext cx="3951293" cy="1554043"/>
            </a:xfrm>
            <a:prstGeom prst="rect">
              <a:avLst/>
            </a:prstGeom>
          </p:spPr>
        </p:pic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C7A314E9-2B03-8742-94DA-1B8D5C03264C}"/>
              </a:ext>
            </a:extLst>
          </p:cNvPr>
          <p:cNvSpPr txBox="1"/>
          <p:nvPr/>
        </p:nvSpPr>
        <p:spPr>
          <a:xfrm>
            <a:off x="6359712" y="998428"/>
            <a:ext cx="56969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chemeClr val="bg1"/>
                </a:solidFill>
                <a:highlight>
                  <a:srgbClr val="008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主要商品 </a:t>
            </a:r>
            <a:r>
              <a:rPr lang="en-US" altLang="zh-TW" sz="2000" b="1" dirty="0">
                <a:solidFill>
                  <a:schemeClr val="bg1"/>
                </a:solidFill>
                <a:highlight>
                  <a:srgbClr val="008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 </a:t>
            </a:r>
            <a:r>
              <a:rPr lang="zh-TW" altLang="en-US" sz="2000" b="1" dirty="0">
                <a:solidFill>
                  <a:schemeClr val="bg1"/>
                </a:solidFill>
                <a:highlight>
                  <a:srgbClr val="00808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服務項目</a:t>
            </a:r>
          </a:p>
          <a:p>
            <a:pPr>
              <a:lnSpc>
                <a:spcPct val="150000"/>
              </a:lnSpc>
            </a:pPr>
            <a:r>
              <a:rPr lang="zh-TW" altLang="en-US" b="1" u="sng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基礎化學品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：酸鹼 ＆水處理化學品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特用化學品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：客製化樹脂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塑膠單體合成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u="sng" dirty="0">
                <a:solidFill>
                  <a:srgbClr val="0000CC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電子化學品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：電子級硫酸，蝕刻液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顯像配方等精緻化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學品</a:t>
            </a:r>
            <a:endParaRPr kumimoji="1"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kumimoji="1" lang="zh-TW" altLang="en-US" dirty="0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EC2F5E2-D9D1-4A10-9E6F-60149FFB6E09}"/>
              </a:ext>
            </a:extLst>
          </p:cNvPr>
          <p:cNvGrpSpPr/>
          <p:nvPr/>
        </p:nvGrpSpPr>
        <p:grpSpPr>
          <a:xfrm>
            <a:off x="176392" y="300472"/>
            <a:ext cx="5995808" cy="5769824"/>
            <a:chOff x="176392" y="1390968"/>
            <a:chExt cx="5995808" cy="4679328"/>
          </a:xfrm>
        </p:grpSpPr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2B9B38B7-947C-4CD1-8CDF-29E1D012BBE6}"/>
                </a:ext>
              </a:extLst>
            </p:cNvPr>
            <p:cNvSpPr/>
            <p:nvPr/>
          </p:nvSpPr>
          <p:spPr>
            <a:xfrm>
              <a:off x="2020041" y="1452871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干文元</a:t>
              </a:r>
            </a:p>
          </p:txBody>
        </p:sp>
        <p:sp>
          <p:nvSpPr>
            <p:cNvPr id="10" name="手繪多邊形: 圖案 9">
              <a:extLst>
                <a:ext uri="{FF2B5EF4-FFF2-40B4-BE49-F238E27FC236}">
                  <a16:creationId xmlns:a16="http://schemas.microsoft.com/office/drawing/2014/main" id="{92D91885-DEF0-4D20-AFE7-B06588A619F0}"/>
                </a:ext>
              </a:extLst>
            </p:cNvPr>
            <p:cNvSpPr/>
            <p:nvPr/>
          </p:nvSpPr>
          <p:spPr>
            <a:xfrm>
              <a:off x="176392" y="1390968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董事長</a:t>
              </a:r>
            </a:p>
          </p:txBody>
        </p:sp>
        <p:sp>
          <p:nvSpPr>
            <p:cNvPr id="11" name="手繪多邊形: 圖案 10">
              <a:extLst>
                <a:ext uri="{FF2B5EF4-FFF2-40B4-BE49-F238E27FC236}">
                  <a16:creationId xmlns:a16="http://schemas.microsoft.com/office/drawing/2014/main" id="{4DAD187F-0D52-4117-B912-F81D399E803D}"/>
                </a:ext>
              </a:extLst>
            </p:cNvPr>
            <p:cNvSpPr/>
            <p:nvPr/>
          </p:nvSpPr>
          <p:spPr>
            <a:xfrm>
              <a:off x="2024787" y="2628150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1231959"/>
                <a:satOff val="-2136"/>
                <a:lumOff val="-215"/>
                <a:alphaOff val="0"/>
              </a:schemeClr>
            </a:lnRef>
            <a:fillRef idx="1">
              <a:schemeClr val="accent5">
                <a:tint val="40000"/>
                <a:alpha val="90000"/>
                <a:hueOff val="-1231959"/>
                <a:satOff val="-2136"/>
                <a:lumOff val="-215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1231959"/>
                <a:satOff val="-2136"/>
                <a:lumOff val="-2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defTabSz="800100"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干凱恩</a:t>
              </a:r>
              <a:r>
                <a:rPr lang="zh-TW" altLang="en-US" sz="14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（總經理）</a:t>
              </a:r>
              <a:endParaRPr lang="zh-TW" altLang="en-US" sz="1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229A3494-C706-45C6-94F4-877C55BC44A8}"/>
                </a:ext>
              </a:extLst>
            </p:cNvPr>
            <p:cNvSpPr/>
            <p:nvPr/>
          </p:nvSpPr>
          <p:spPr>
            <a:xfrm>
              <a:off x="192155" y="2566247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225557"/>
                <a:satOff val="-1705"/>
                <a:lumOff val="-654"/>
                <a:alphaOff val="0"/>
              </a:schemeClr>
            </a:fillRef>
            <a:effectRef idx="2">
              <a:schemeClr val="accent5">
                <a:hueOff val="-1225557"/>
                <a:satOff val="-1705"/>
                <a:lumOff val="-65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發言人</a:t>
              </a: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F4659150-62E5-4629-8F37-131B70C63A73}"/>
                </a:ext>
              </a:extLst>
            </p:cNvPr>
            <p:cNvSpPr/>
            <p:nvPr/>
          </p:nvSpPr>
          <p:spPr>
            <a:xfrm>
              <a:off x="2024787" y="3243468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2463918"/>
                <a:satOff val="-4272"/>
                <a:lumOff val="-430"/>
                <a:alphaOff val="0"/>
              </a:schemeClr>
            </a:lnRef>
            <a:fillRef idx="1">
              <a:schemeClr val="accent5">
                <a:tint val="40000"/>
                <a:alpha val="90000"/>
                <a:hueOff val="-2463918"/>
                <a:satOff val="-4272"/>
                <a:lumOff val="-43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2463918"/>
                <a:satOff val="-4272"/>
                <a:lumOff val="-43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defTabSz="800100"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程清安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（財會部協理）</a:t>
              </a:r>
              <a:endParaRPr lang="zh-TW" altLang="en-US" sz="1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5CCD240F-A976-429B-8205-46ED984DA3A1}"/>
                </a:ext>
              </a:extLst>
            </p:cNvPr>
            <p:cNvSpPr/>
            <p:nvPr/>
          </p:nvSpPr>
          <p:spPr>
            <a:xfrm>
              <a:off x="192155" y="3181565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51115"/>
                <a:satOff val="-3409"/>
                <a:lumOff val="-1307"/>
                <a:alphaOff val="0"/>
              </a:schemeClr>
            </a:fillRef>
            <a:effectRef idx="2">
              <a:schemeClr val="accent5"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代理發言人</a:t>
              </a:r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9E1EC584-2472-4BA8-8BB5-4545DACC89B7}"/>
                </a:ext>
              </a:extLst>
            </p:cNvPr>
            <p:cNvSpPr/>
            <p:nvPr/>
          </p:nvSpPr>
          <p:spPr>
            <a:xfrm>
              <a:off x="2024787" y="3880819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3695877"/>
                <a:satOff val="-6408"/>
                <a:lumOff val="-644"/>
                <a:alphaOff val="0"/>
              </a:schemeClr>
            </a:lnRef>
            <a:fillRef idx="1">
              <a:schemeClr val="accent5">
                <a:tint val="40000"/>
                <a:alpha val="90000"/>
                <a:hueOff val="-3695877"/>
                <a:satOff val="-6408"/>
                <a:lumOff val="-644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3695877"/>
                <a:satOff val="-6408"/>
                <a:lumOff val="-64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1956</a:t>
              </a: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年（民國</a:t>
              </a:r>
              <a:r>
                <a:rPr lang="en-US" altLang="zh-TW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en-US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 ）</a:t>
              </a:r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F1160C30-F443-4339-B380-B2D3DD6763A0}"/>
                </a:ext>
              </a:extLst>
            </p:cNvPr>
            <p:cNvSpPr/>
            <p:nvPr/>
          </p:nvSpPr>
          <p:spPr>
            <a:xfrm>
              <a:off x="192155" y="3818917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創辦時間</a:t>
              </a:r>
            </a:p>
          </p:txBody>
        </p:sp>
        <p:sp>
          <p:nvSpPr>
            <p:cNvPr id="19" name="手繪多邊形: 圖案 18">
              <a:extLst>
                <a:ext uri="{FF2B5EF4-FFF2-40B4-BE49-F238E27FC236}">
                  <a16:creationId xmlns:a16="http://schemas.microsoft.com/office/drawing/2014/main" id="{88295FEC-B32D-4B90-9511-5B1D3326208A}"/>
                </a:ext>
              </a:extLst>
            </p:cNvPr>
            <p:cNvSpPr/>
            <p:nvPr/>
          </p:nvSpPr>
          <p:spPr>
            <a:xfrm>
              <a:off x="2085224" y="5043848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6159796"/>
                <a:satOff val="-10680"/>
                <a:lumOff val="-1074"/>
                <a:alphaOff val="0"/>
              </a:schemeClr>
            </a:lnRef>
            <a:fillRef idx="1">
              <a:schemeClr val="accent5">
                <a:tint val="40000"/>
                <a:alpha val="90000"/>
                <a:hueOff val="-6159796"/>
                <a:satOff val="-10680"/>
                <a:lumOff val="-1074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6159796"/>
                <a:satOff val="-10680"/>
                <a:lumOff val="-10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altLang="zh-TW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277</a:t>
              </a: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(2025/10/31)</a:t>
              </a:r>
              <a:endParaRPr lang="zh-TW" altLang="en-US" sz="1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7646CB05-E8B0-4DF9-988F-A342EB826CB5}"/>
                </a:ext>
              </a:extLst>
            </p:cNvPr>
            <p:cNvSpPr/>
            <p:nvPr/>
          </p:nvSpPr>
          <p:spPr>
            <a:xfrm>
              <a:off x="187409" y="4981946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127787"/>
                <a:satOff val="-8523"/>
                <a:lumOff val="-3268"/>
                <a:alphaOff val="0"/>
              </a:schemeClr>
            </a:fillRef>
            <a:effectRef idx="2">
              <a:schemeClr val="accent5">
                <a:hueOff val="-6127787"/>
                <a:satOff val="-8523"/>
                <a:lumOff val="-326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員工人數</a:t>
              </a:r>
            </a:p>
          </p:txBody>
        </p:sp>
        <p:sp>
          <p:nvSpPr>
            <p:cNvPr id="21" name="手繪多邊形: 圖案 20">
              <a:extLst>
                <a:ext uri="{FF2B5EF4-FFF2-40B4-BE49-F238E27FC236}">
                  <a16:creationId xmlns:a16="http://schemas.microsoft.com/office/drawing/2014/main" id="{9395FBC7-B363-4CD8-AB52-8485697C9645}"/>
                </a:ext>
              </a:extLst>
            </p:cNvPr>
            <p:cNvSpPr/>
            <p:nvPr/>
          </p:nvSpPr>
          <p:spPr>
            <a:xfrm>
              <a:off x="2020041" y="5624305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桃園市觀音區樹林里工業五路</a:t>
              </a:r>
              <a:r>
                <a:rPr lang="en-US" altLang="zh-TW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15</a:t>
              </a: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D15A6C53-545E-4546-B76B-A09BD66A50DD}"/>
                </a:ext>
              </a:extLst>
            </p:cNvPr>
            <p:cNvSpPr/>
            <p:nvPr/>
          </p:nvSpPr>
          <p:spPr>
            <a:xfrm>
              <a:off x="187409" y="5562404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地址</a:t>
              </a:r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A957CF67-2F1E-4295-B37D-D374BC0125CC}"/>
                </a:ext>
              </a:extLst>
            </p:cNvPr>
            <p:cNvSpPr/>
            <p:nvPr/>
          </p:nvSpPr>
          <p:spPr>
            <a:xfrm>
              <a:off x="2024787" y="2031821"/>
              <a:ext cx="4086976" cy="384089"/>
            </a:xfrm>
            <a:custGeom>
              <a:avLst/>
              <a:gdLst>
                <a:gd name="connsiteX0" fmla="*/ 64016 w 384088"/>
                <a:gd name="connsiteY0" fmla="*/ 0 h 4086975"/>
                <a:gd name="connsiteX1" fmla="*/ 320072 w 384088"/>
                <a:gd name="connsiteY1" fmla="*/ 0 h 4086975"/>
                <a:gd name="connsiteX2" fmla="*/ 384088 w 384088"/>
                <a:gd name="connsiteY2" fmla="*/ 64016 h 4086975"/>
                <a:gd name="connsiteX3" fmla="*/ 384088 w 384088"/>
                <a:gd name="connsiteY3" fmla="*/ 4086975 h 4086975"/>
                <a:gd name="connsiteX4" fmla="*/ 384088 w 384088"/>
                <a:gd name="connsiteY4" fmla="*/ 4086975 h 4086975"/>
                <a:gd name="connsiteX5" fmla="*/ 0 w 384088"/>
                <a:gd name="connsiteY5" fmla="*/ 4086975 h 4086975"/>
                <a:gd name="connsiteX6" fmla="*/ 0 w 384088"/>
                <a:gd name="connsiteY6" fmla="*/ 4086975 h 4086975"/>
                <a:gd name="connsiteX7" fmla="*/ 0 w 384088"/>
                <a:gd name="connsiteY7" fmla="*/ 64016 h 4086975"/>
                <a:gd name="connsiteX8" fmla="*/ 64016 w 384088"/>
                <a:gd name="connsiteY8" fmla="*/ 0 h 408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088" h="4086975">
                  <a:moveTo>
                    <a:pt x="384088" y="681180"/>
                  </a:moveTo>
                  <a:lnTo>
                    <a:pt x="384088" y="3405795"/>
                  </a:lnTo>
                  <a:cubicBezTo>
                    <a:pt x="384088" y="3781997"/>
                    <a:pt x="381394" y="4086970"/>
                    <a:pt x="378072" y="4086970"/>
                  </a:cubicBezTo>
                  <a:lnTo>
                    <a:pt x="0" y="4086970"/>
                  </a:lnTo>
                  <a:lnTo>
                    <a:pt x="0" y="408697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78072" y="5"/>
                  </a:lnTo>
                  <a:cubicBezTo>
                    <a:pt x="381394" y="5"/>
                    <a:pt x="384088" y="304978"/>
                    <a:pt x="384088" y="68118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2575" rIns="266400" bIns="142576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zh-TW" altLang="en-US" sz="18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干凱恩</a:t>
              </a: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6F7850E5-C7D6-4BA4-B3BB-5BD593D470AC}"/>
                </a:ext>
              </a:extLst>
            </p:cNvPr>
            <p:cNvSpPr/>
            <p:nvPr/>
          </p:nvSpPr>
          <p:spPr>
            <a:xfrm>
              <a:off x="192155" y="1969918"/>
              <a:ext cx="1832632" cy="507892"/>
            </a:xfrm>
            <a:custGeom>
              <a:avLst/>
              <a:gdLst>
                <a:gd name="connsiteX0" fmla="*/ 0 w 1832632"/>
                <a:gd name="connsiteY0" fmla="*/ 84650 h 507892"/>
                <a:gd name="connsiteX1" fmla="*/ 84650 w 1832632"/>
                <a:gd name="connsiteY1" fmla="*/ 0 h 507892"/>
                <a:gd name="connsiteX2" fmla="*/ 1747982 w 1832632"/>
                <a:gd name="connsiteY2" fmla="*/ 0 h 507892"/>
                <a:gd name="connsiteX3" fmla="*/ 1832632 w 1832632"/>
                <a:gd name="connsiteY3" fmla="*/ 84650 h 507892"/>
                <a:gd name="connsiteX4" fmla="*/ 1832632 w 1832632"/>
                <a:gd name="connsiteY4" fmla="*/ 423242 h 507892"/>
                <a:gd name="connsiteX5" fmla="*/ 1747982 w 1832632"/>
                <a:gd name="connsiteY5" fmla="*/ 507892 h 507892"/>
                <a:gd name="connsiteX6" fmla="*/ 84650 w 1832632"/>
                <a:gd name="connsiteY6" fmla="*/ 507892 h 507892"/>
                <a:gd name="connsiteX7" fmla="*/ 0 w 1832632"/>
                <a:gd name="connsiteY7" fmla="*/ 423242 h 507892"/>
                <a:gd name="connsiteX8" fmla="*/ 0 w 1832632"/>
                <a:gd name="connsiteY8" fmla="*/ 84650 h 5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2632" h="507892">
                  <a:moveTo>
                    <a:pt x="0" y="84650"/>
                  </a:moveTo>
                  <a:cubicBezTo>
                    <a:pt x="0" y="37899"/>
                    <a:pt x="37899" y="0"/>
                    <a:pt x="84650" y="0"/>
                  </a:cubicBezTo>
                  <a:lnTo>
                    <a:pt x="1747982" y="0"/>
                  </a:lnTo>
                  <a:cubicBezTo>
                    <a:pt x="1794733" y="0"/>
                    <a:pt x="1832632" y="37899"/>
                    <a:pt x="1832632" y="84650"/>
                  </a:cubicBezTo>
                  <a:lnTo>
                    <a:pt x="1832632" y="423242"/>
                  </a:lnTo>
                  <a:cubicBezTo>
                    <a:pt x="1832632" y="469993"/>
                    <a:pt x="1794733" y="507892"/>
                    <a:pt x="1747982" y="507892"/>
                  </a:cubicBezTo>
                  <a:lnTo>
                    <a:pt x="84650" y="507892"/>
                  </a:lnTo>
                  <a:cubicBezTo>
                    <a:pt x="37899" y="507892"/>
                    <a:pt x="0" y="469993"/>
                    <a:pt x="0" y="423242"/>
                  </a:cubicBezTo>
                  <a:lnTo>
                    <a:pt x="0" y="846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373" tIns="59083" rIns="93373" bIns="59083" numCol="1" spcCol="1270" anchor="ctr" anchorCtr="0">
              <a:noAutofit/>
            </a:bodyPr>
            <a:lstStyle/>
            <a:p>
              <a:pPr marL="0" lvl="0" indent="0" algn="dist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總經理</a:t>
              </a:r>
            </a:p>
          </p:txBody>
        </p:sp>
      </p:grpSp>
      <p:sp>
        <p:nvSpPr>
          <p:cNvPr id="3" name="手繪多邊形: 圖案 2">
            <a:extLst>
              <a:ext uri="{FF2B5EF4-FFF2-40B4-BE49-F238E27FC236}">
                <a16:creationId xmlns:a16="http://schemas.microsoft.com/office/drawing/2014/main" id="{8CDFE180-D21A-78E9-B681-44135D576B47}"/>
              </a:ext>
            </a:extLst>
          </p:cNvPr>
          <p:cNvSpPr/>
          <p:nvPr/>
        </p:nvSpPr>
        <p:spPr>
          <a:xfrm>
            <a:off x="2085224" y="4132359"/>
            <a:ext cx="4086976" cy="384089"/>
          </a:xfrm>
          <a:custGeom>
            <a:avLst/>
            <a:gdLst>
              <a:gd name="connsiteX0" fmla="*/ 64016 w 384088"/>
              <a:gd name="connsiteY0" fmla="*/ 0 h 4086975"/>
              <a:gd name="connsiteX1" fmla="*/ 320072 w 384088"/>
              <a:gd name="connsiteY1" fmla="*/ 0 h 4086975"/>
              <a:gd name="connsiteX2" fmla="*/ 384088 w 384088"/>
              <a:gd name="connsiteY2" fmla="*/ 64016 h 4086975"/>
              <a:gd name="connsiteX3" fmla="*/ 384088 w 384088"/>
              <a:gd name="connsiteY3" fmla="*/ 4086975 h 4086975"/>
              <a:gd name="connsiteX4" fmla="*/ 384088 w 384088"/>
              <a:gd name="connsiteY4" fmla="*/ 4086975 h 4086975"/>
              <a:gd name="connsiteX5" fmla="*/ 0 w 384088"/>
              <a:gd name="connsiteY5" fmla="*/ 4086975 h 4086975"/>
              <a:gd name="connsiteX6" fmla="*/ 0 w 384088"/>
              <a:gd name="connsiteY6" fmla="*/ 4086975 h 4086975"/>
              <a:gd name="connsiteX7" fmla="*/ 0 w 384088"/>
              <a:gd name="connsiteY7" fmla="*/ 64016 h 4086975"/>
              <a:gd name="connsiteX8" fmla="*/ 64016 w 384088"/>
              <a:gd name="connsiteY8" fmla="*/ 0 h 40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088" h="4086975">
                <a:moveTo>
                  <a:pt x="384088" y="681180"/>
                </a:moveTo>
                <a:lnTo>
                  <a:pt x="384088" y="3405795"/>
                </a:lnTo>
                <a:cubicBezTo>
                  <a:pt x="384088" y="3781997"/>
                  <a:pt x="381394" y="4086970"/>
                  <a:pt x="378072" y="4086970"/>
                </a:cubicBezTo>
                <a:lnTo>
                  <a:pt x="0" y="4086970"/>
                </a:lnTo>
                <a:lnTo>
                  <a:pt x="0" y="4086970"/>
                </a:lnTo>
                <a:lnTo>
                  <a:pt x="0" y="5"/>
                </a:lnTo>
                <a:lnTo>
                  <a:pt x="0" y="5"/>
                </a:lnTo>
                <a:lnTo>
                  <a:pt x="378072" y="5"/>
                </a:lnTo>
                <a:cubicBezTo>
                  <a:pt x="381394" y="5"/>
                  <a:pt x="384088" y="304978"/>
                  <a:pt x="384088" y="68118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lnRef>
          <a:fillRef idx="1"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fillRef>
          <a:effectRef idx="2"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2575" rIns="266400" bIns="142576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TW" sz="1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12.80</a:t>
            </a:r>
            <a:r>
              <a:rPr lang="zh-TW" altLang="en-US" sz="1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</a:t>
            </a:r>
            <a:r>
              <a:rPr lang="en-US" altLang="zh-TW" sz="18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(2025/09/30)</a:t>
            </a:r>
            <a:endParaRPr lang="zh-TW" altLang="en-US" sz="18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: 圖案 4">
            <a:extLst>
              <a:ext uri="{FF2B5EF4-FFF2-40B4-BE49-F238E27FC236}">
                <a16:creationId xmlns:a16="http://schemas.microsoft.com/office/drawing/2014/main" id="{103D3E4C-24FF-CC84-7079-C9027A4DA71B}"/>
              </a:ext>
            </a:extLst>
          </p:cNvPr>
          <p:cNvSpPr/>
          <p:nvPr/>
        </p:nvSpPr>
        <p:spPr>
          <a:xfrm>
            <a:off x="158087" y="4070458"/>
            <a:ext cx="1832632" cy="507892"/>
          </a:xfrm>
          <a:custGeom>
            <a:avLst/>
            <a:gdLst>
              <a:gd name="connsiteX0" fmla="*/ 0 w 1832632"/>
              <a:gd name="connsiteY0" fmla="*/ 84650 h 507892"/>
              <a:gd name="connsiteX1" fmla="*/ 84650 w 1832632"/>
              <a:gd name="connsiteY1" fmla="*/ 0 h 507892"/>
              <a:gd name="connsiteX2" fmla="*/ 1747982 w 1832632"/>
              <a:gd name="connsiteY2" fmla="*/ 0 h 507892"/>
              <a:gd name="connsiteX3" fmla="*/ 1832632 w 1832632"/>
              <a:gd name="connsiteY3" fmla="*/ 84650 h 507892"/>
              <a:gd name="connsiteX4" fmla="*/ 1832632 w 1832632"/>
              <a:gd name="connsiteY4" fmla="*/ 423242 h 507892"/>
              <a:gd name="connsiteX5" fmla="*/ 1747982 w 1832632"/>
              <a:gd name="connsiteY5" fmla="*/ 507892 h 507892"/>
              <a:gd name="connsiteX6" fmla="*/ 84650 w 1832632"/>
              <a:gd name="connsiteY6" fmla="*/ 507892 h 507892"/>
              <a:gd name="connsiteX7" fmla="*/ 0 w 1832632"/>
              <a:gd name="connsiteY7" fmla="*/ 423242 h 507892"/>
              <a:gd name="connsiteX8" fmla="*/ 0 w 1832632"/>
              <a:gd name="connsiteY8" fmla="*/ 84650 h 50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2632" h="507892">
                <a:moveTo>
                  <a:pt x="0" y="84650"/>
                </a:moveTo>
                <a:cubicBezTo>
                  <a:pt x="0" y="37899"/>
                  <a:pt x="37899" y="0"/>
                  <a:pt x="84650" y="0"/>
                </a:cubicBezTo>
                <a:lnTo>
                  <a:pt x="1747982" y="0"/>
                </a:lnTo>
                <a:cubicBezTo>
                  <a:pt x="1794733" y="0"/>
                  <a:pt x="1832632" y="37899"/>
                  <a:pt x="1832632" y="84650"/>
                </a:cubicBezTo>
                <a:lnTo>
                  <a:pt x="1832632" y="423242"/>
                </a:lnTo>
                <a:cubicBezTo>
                  <a:pt x="1832632" y="469993"/>
                  <a:pt x="1794733" y="507892"/>
                  <a:pt x="1747982" y="507892"/>
                </a:cubicBezTo>
                <a:lnTo>
                  <a:pt x="84650" y="507892"/>
                </a:lnTo>
                <a:cubicBezTo>
                  <a:pt x="37899" y="507892"/>
                  <a:pt x="0" y="469993"/>
                  <a:pt x="0" y="423242"/>
                </a:cubicBezTo>
                <a:lnTo>
                  <a:pt x="0" y="8465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02230"/>
              <a:satOff val="-6819"/>
              <a:lumOff val="-2615"/>
              <a:alphaOff val="0"/>
            </a:schemeClr>
          </a:fillRef>
          <a:effectRef idx="2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73" tIns="59083" rIns="93373" bIns="59083" numCol="1" spcCol="1270" anchor="ctr" anchorCtr="0">
            <a:noAutofit/>
          </a:bodyPr>
          <a:lstStyle/>
          <a:p>
            <a:pPr marL="0" lvl="0" indent="0" algn="dist" defTabSz="8001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1" lang="zh-TW" altLang="en-U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股本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69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2191999" cy="423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08396A9-7CFB-B02F-340A-1B4EC678F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433" y="6560463"/>
            <a:ext cx="5151566" cy="304826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7A45503D-7C9E-3CA3-66C7-FC019FE11D59}"/>
              </a:ext>
            </a:extLst>
          </p:cNvPr>
          <p:cNvGrpSpPr/>
          <p:nvPr/>
        </p:nvGrpSpPr>
        <p:grpSpPr>
          <a:xfrm>
            <a:off x="2819400" y="4343401"/>
            <a:ext cx="7162800" cy="1229144"/>
            <a:chOff x="2819400" y="4343401"/>
            <a:chExt cx="7162800" cy="1229144"/>
          </a:xfrm>
        </p:grpSpPr>
        <p:sp>
          <p:nvSpPr>
            <p:cNvPr id="2" name="object 2"/>
            <p:cNvSpPr txBox="1"/>
            <p:nvPr/>
          </p:nvSpPr>
          <p:spPr>
            <a:xfrm>
              <a:off x="4724400" y="4621243"/>
              <a:ext cx="3810000" cy="6771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just"/>
              <a:r>
                <a:rPr lang="zh-TW" altLang="en-US" sz="4400" b="1" dirty="0">
                  <a:solidFill>
                    <a:srgbClr val="001F5F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營運績效</a:t>
              </a: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06351AD6-283D-D098-73BA-5F5465CC3F74}"/>
                </a:ext>
              </a:extLst>
            </p:cNvPr>
            <p:cNvGrpSpPr/>
            <p:nvPr/>
          </p:nvGrpSpPr>
          <p:grpSpPr>
            <a:xfrm>
              <a:off x="2971794" y="4343401"/>
              <a:ext cx="982500" cy="1229144"/>
              <a:chOff x="397046" y="1296753"/>
              <a:chExt cx="219201" cy="332498"/>
            </a:xfrm>
          </p:grpSpPr>
          <p:sp>
            <p:nvSpPr>
              <p:cNvPr id="7" name="六邊形 6">
                <a:extLst>
                  <a:ext uri="{FF2B5EF4-FFF2-40B4-BE49-F238E27FC236}">
                    <a16:creationId xmlns:a16="http://schemas.microsoft.com/office/drawing/2014/main" id="{B7501DD3-7CD5-0A34-0B2C-5CAE133683FF}"/>
                  </a:ext>
                </a:extLst>
              </p:cNvPr>
              <p:cNvSpPr/>
              <p:nvPr/>
            </p:nvSpPr>
            <p:spPr>
              <a:xfrm rot="5400000">
                <a:off x="389544" y="1336449"/>
                <a:ext cx="266400" cy="187007"/>
              </a:xfrm>
              <a:prstGeom prst="hexagon">
                <a:avLst/>
              </a:prstGeom>
              <a:solidFill>
                <a:srgbClr val="E5EEFF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" name="六邊形 7">
                <a:extLst>
                  <a:ext uri="{FF2B5EF4-FFF2-40B4-BE49-F238E27FC236}">
                    <a16:creationId xmlns:a16="http://schemas.microsoft.com/office/drawing/2014/main" id="{3515E7AA-E13B-2433-7EB2-3EBA55220834}"/>
                  </a:ext>
                </a:extLst>
              </p:cNvPr>
              <p:cNvSpPr/>
              <p:nvPr/>
            </p:nvSpPr>
            <p:spPr>
              <a:xfrm rot="5400000">
                <a:off x="357962" y="1403159"/>
                <a:ext cx="265176" cy="187007"/>
              </a:xfrm>
              <a:prstGeom prst="hexagon">
                <a:avLst/>
              </a:prstGeom>
              <a:solidFill>
                <a:srgbClr val="002060"/>
              </a:solidFill>
            </p:spPr>
            <p:txBody>
              <a:bodyPr wrap="square" lIns="0" tIns="0" rIns="0" bIns="0" rtlCol="0" anchor="ctr"/>
              <a:lstStyle/>
              <a:p>
                <a:pPr algn="l"/>
                <a:endParaRPr lang="zh-TW" altLang="en-US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19E42748-B75A-AEAA-C3CE-A388C0A5B0D5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5359551"/>
              <a:ext cx="7162800" cy="0"/>
            </a:xfrm>
            <a:prstGeom prst="line">
              <a:avLst/>
            </a:prstGeom>
            <a:ln w="3810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212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D07F3-8866-22D9-BCE2-969ACD81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2FDFEFB-5678-F867-4A2F-64BD7F66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040" y="1148963"/>
            <a:ext cx="6696447" cy="511616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4B82D2D-E29C-A06D-982A-78B8F3D02DB5}"/>
              </a:ext>
            </a:extLst>
          </p:cNvPr>
          <p:cNvSpPr/>
          <p:nvPr/>
        </p:nvSpPr>
        <p:spPr>
          <a:xfrm>
            <a:off x="8183947" y="1289372"/>
            <a:ext cx="808979" cy="4419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F2B5301-5635-7DC8-6953-7A0F88C1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8" y="281711"/>
            <a:ext cx="10515600" cy="69740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每季收入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EC02DC8-B631-8D90-0411-A1D7D5A5B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042" y="733280"/>
            <a:ext cx="1357884" cy="24688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FDD68F5-52F3-3E0C-7BC1-55B91E977AAD}"/>
              </a:ext>
            </a:extLst>
          </p:cNvPr>
          <p:cNvSpPr txBox="1"/>
          <p:nvPr/>
        </p:nvSpPr>
        <p:spPr>
          <a:xfrm>
            <a:off x="152400" y="10705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各季主要產品比率表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29034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內容版面配置區 21">
            <a:extLst>
              <a:ext uri="{FF2B5EF4-FFF2-40B4-BE49-F238E27FC236}">
                <a16:creationId xmlns:a16="http://schemas.microsoft.com/office/drawing/2014/main" id="{62A7B14F-AAB4-3787-2345-779DDFA5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334156"/>
            <a:ext cx="4267200" cy="553998"/>
          </a:xfrm>
        </p:spPr>
        <p:txBody>
          <a:bodyPr/>
          <a:lstStyle/>
          <a:p>
            <a:r>
              <a:rPr lang="zh-TW" altLang="en-US" sz="3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各年度產品結構變化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503843A2-6387-5D75-D990-F524112F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9" y="1066800"/>
            <a:ext cx="4582131" cy="2584941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554DA88F-18C8-5A30-4B13-BDC280A59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9" y="1066800"/>
            <a:ext cx="4558342" cy="2584941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BE770AA-5186-B89A-8A68-9DE22A8AE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459" y="3733800"/>
            <a:ext cx="4584589" cy="275563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B2FAEA7B-655B-2421-D6F2-5BA683666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0741" y="373380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2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356534E-02CD-E9B8-0E29-271E2C96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216"/>
            <a:ext cx="10515600" cy="593011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損益表</a:t>
            </a:r>
            <a:r>
              <a:rPr lang="en-US" altLang="zh-TW" dirty="0"/>
              <a:t>-</a:t>
            </a:r>
            <a:r>
              <a:rPr lang="zh-TW" altLang="en-US" dirty="0"/>
              <a:t>單季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AB331F1-9EB5-6E64-6DD1-C786B29D5C9A}"/>
              </a:ext>
            </a:extLst>
          </p:cNvPr>
          <p:cNvSpPr/>
          <p:nvPr/>
        </p:nvSpPr>
        <p:spPr>
          <a:xfrm>
            <a:off x="3886200" y="1143000"/>
            <a:ext cx="1472491" cy="4850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9A3160B-42F8-A679-8DB2-3E00FDF9043E}"/>
              </a:ext>
            </a:extLst>
          </p:cNvPr>
          <p:cNvSpPr txBox="1"/>
          <p:nvPr/>
        </p:nvSpPr>
        <p:spPr>
          <a:xfrm>
            <a:off x="4499940" y="23315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各季合併損益表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微軟正黑體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52D535-5BCB-ED13-FD0E-022C440AA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472403"/>
              </p:ext>
            </p:extLst>
          </p:nvPr>
        </p:nvGraphicFramePr>
        <p:xfrm>
          <a:off x="1219200" y="1258886"/>
          <a:ext cx="10210799" cy="4149729"/>
        </p:xfrm>
        <a:graphic>
          <a:graphicData uri="http://schemas.openxmlformats.org/drawingml/2006/table">
            <a:tbl>
              <a:tblPr/>
              <a:tblGrid>
                <a:gridCol w="2705739">
                  <a:extLst>
                    <a:ext uri="{9D8B030D-6E8A-4147-A177-3AD203B41FA5}">
                      <a16:colId xmlns:a16="http://schemas.microsoft.com/office/drawing/2014/main" val="2586844110"/>
                    </a:ext>
                  </a:extLst>
                </a:gridCol>
                <a:gridCol w="648888">
                  <a:extLst>
                    <a:ext uri="{9D8B030D-6E8A-4147-A177-3AD203B41FA5}">
                      <a16:colId xmlns:a16="http://schemas.microsoft.com/office/drawing/2014/main" val="2015950323"/>
                    </a:ext>
                  </a:extLst>
                </a:gridCol>
                <a:gridCol w="110188">
                  <a:extLst>
                    <a:ext uri="{9D8B030D-6E8A-4147-A177-3AD203B41FA5}">
                      <a16:colId xmlns:a16="http://schemas.microsoft.com/office/drawing/2014/main" val="1315040703"/>
                    </a:ext>
                  </a:extLst>
                </a:gridCol>
                <a:gridCol w="795806">
                  <a:extLst>
                    <a:ext uri="{9D8B030D-6E8A-4147-A177-3AD203B41FA5}">
                      <a16:colId xmlns:a16="http://schemas.microsoft.com/office/drawing/2014/main" val="1605439325"/>
                    </a:ext>
                  </a:extLst>
                </a:gridCol>
                <a:gridCol w="648888">
                  <a:extLst>
                    <a:ext uri="{9D8B030D-6E8A-4147-A177-3AD203B41FA5}">
                      <a16:colId xmlns:a16="http://schemas.microsoft.com/office/drawing/2014/main" val="2827577309"/>
                    </a:ext>
                  </a:extLst>
                </a:gridCol>
                <a:gridCol w="110188">
                  <a:extLst>
                    <a:ext uri="{9D8B030D-6E8A-4147-A177-3AD203B41FA5}">
                      <a16:colId xmlns:a16="http://schemas.microsoft.com/office/drawing/2014/main" val="3421404635"/>
                    </a:ext>
                  </a:extLst>
                </a:gridCol>
                <a:gridCol w="795806">
                  <a:extLst>
                    <a:ext uri="{9D8B030D-6E8A-4147-A177-3AD203B41FA5}">
                      <a16:colId xmlns:a16="http://schemas.microsoft.com/office/drawing/2014/main" val="3353887981"/>
                    </a:ext>
                  </a:extLst>
                </a:gridCol>
                <a:gridCol w="1420207">
                  <a:extLst>
                    <a:ext uri="{9D8B030D-6E8A-4147-A177-3AD203B41FA5}">
                      <a16:colId xmlns:a16="http://schemas.microsoft.com/office/drawing/2014/main" val="2462647156"/>
                    </a:ext>
                  </a:extLst>
                </a:gridCol>
                <a:gridCol w="648888">
                  <a:extLst>
                    <a:ext uri="{9D8B030D-6E8A-4147-A177-3AD203B41FA5}">
                      <a16:colId xmlns:a16="http://schemas.microsoft.com/office/drawing/2014/main" val="1149344278"/>
                    </a:ext>
                  </a:extLst>
                </a:gridCol>
                <a:gridCol w="110188">
                  <a:extLst>
                    <a:ext uri="{9D8B030D-6E8A-4147-A177-3AD203B41FA5}">
                      <a16:colId xmlns:a16="http://schemas.microsoft.com/office/drawing/2014/main" val="3076454457"/>
                    </a:ext>
                  </a:extLst>
                </a:gridCol>
                <a:gridCol w="795806">
                  <a:extLst>
                    <a:ext uri="{9D8B030D-6E8A-4147-A177-3AD203B41FA5}">
                      <a16:colId xmlns:a16="http://schemas.microsoft.com/office/drawing/2014/main" val="1226770278"/>
                    </a:ext>
                  </a:extLst>
                </a:gridCol>
                <a:gridCol w="1420207">
                  <a:extLst>
                    <a:ext uri="{9D8B030D-6E8A-4147-A177-3AD203B41FA5}">
                      <a16:colId xmlns:a16="http://schemas.microsoft.com/office/drawing/2014/main" val="3459472370"/>
                    </a:ext>
                  </a:extLst>
                </a:gridCol>
              </a:tblGrid>
              <a:tr h="3189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單位：新台幣百萬元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10865"/>
                  </a:ext>
                </a:extLst>
              </a:tr>
              <a:tr h="17800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3Q25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2Q25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QoQ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3Q24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YoY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26440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911373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營業成本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89.7%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87.7%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01011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-41.0%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219137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036752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營業利益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-78.0%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-95.0%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09307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營業外收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-70.0%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418298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稅前淨利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-77.0%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13138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所得稅利益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費用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-78.0%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-94.0%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380074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繼續營業單位本期淨利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-76.0%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8537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停業單位利益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11421"/>
                  </a:ext>
                </a:extLst>
              </a:tr>
              <a:tr h="2990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本期淨利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-76.0%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-93.0%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424831"/>
                  </a:ext>
                </a:extLst>
              </a:tr>
              <a:tr h="185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16097"/>
                  </a:ext>
                </a:extLst>
              </a:tr>
              <a:tr h="1780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基本每股盈餘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新台幣元</a:t>
                      </a:r>
                      <a:r>
                        <a:rPr lang="en-US" altLang="zh-TW" sz="10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-67.0%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-91.0%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0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28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E4D5"/>
        </a:solidFill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E4D5"/>
        </a:solidFill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1033</Words>
  <Application>Microsoft Office PowerPoint</Application>
  <PresentationFormat>寬螢幕</PresentationFormat>
  <Paragraphs>369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微軟正黑體</vt:lpstr>
      <vt:lpstr>微軟正黑體</vt:lpstr>
      <vt:lpstr>新細明體</vt:lpstr>
      <vt:lpstr>標楷體</vt:lpstr>
      <vt:lpstr>Aptos</vt:lpstr>
      <vt:lpstr>Arial</vt:lpstr>
      <vt:lpstr>Calibri</vt:lpstr>
      <vt:lpstr>Times New Roman</vt:lpstr>
      <vt:lpstr>Office Theme</vt:lpstr>
      <vt:lpstr>1_Office Theme</vt:lpstr>
      <vt:lpstr>臺灣中華化學工業股份有限公司</vt:lpstr>
      <vt:lpstr>PowerPoint 簡報</vt:lpstr>
      <vt:lpstr>PowerPoint 簡報</vt:lpstr>
      <vt:lpstr>PowerPoint 簡報</vt:lpstr>
      <vt:lpstr>公司簡介</vt:lpstr>
      <vt:lpstr>PowerPoint 簡報</vt:lpstr>
      <vt:lpstr>每季收入</vt:lpstr>
      <vt:lpstr>PowerPoint 簡報</vt:lpstr>
      <vt:lpstr>損益表-單季</vt:lpstr>
      <vt:lpstr>PowerPoint 簡報</vt:lpstr>
      <vt:lpstr>資產負債表</vt:lpstr>
      <vt:lpstr>現金流量表</vt:lpstr>
      <vt:lpstr>週轉率及週轉天數</vt:lpstr>
      <vt:lpstr>PowerPoint 簡報</vt:lpstr>
      <vt:lpstr>PowerPoint 簡報</vt:lpstr>
      <vt:lpstr>PowerPoint 簡報</vt:lpstr>
      <vt:lpstr>PowerPoint 簡報</vt:lpstr>
      <vt:lpstr>PowerPoint 簡報</vt:lpstr>
      <vt:lpstr>http://www.chciworld.com.tw  chciw@chciw.com.tw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羅筱秋</dc:creator>
  <cp:lastModifiedBy>程清安</cp:lastModifiedBy>
  <cp:revision>77</cp:revision>
  <dcterms:modified xsi:type="dcterms:W3CDTF">2025-11-25T08:14:07Z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LastSaved">
    <vt:filetime>2024-09-18T00:00:00Z</vt:filetime>
  </property>
  <property fmtid="{D5CDD505-2E9C-101B-9397-08002B2CF9AE}" pid="4" name="Creator">
    <vt:lpwstr>適用於 Microsoft 365 的 Microsoft® PowerPoint®</vt:lpwstr>
  </property>
  <property fmtid="{D5CDD505-2E9C-101B-9397-08002B2CF9AE}" pid="5" name="MSIP_Label_33b73511-3fdb-426c-9e44-5992fb497905_Enabled">
    <vt:lpwstr>true</vt:lpwstr>
  </property>
  <property fmtid="{D5CDD505-2E9C-101B-9397-08002B2CF9AE}" pid="6" name="MSIP_Label_33b73511-3fdb-426c-9e44-5992fb497905_SetDate">
    <vt:lpwstr>2025-03-27T03:08:00Z</vt:lpwstr>
  </property>
  <property fmtid="{D5CDD505-2E9C-101B-9397-08002B2CF9AE}" pid="7" name="MSIP_Label_33b73511-3fdb-426c-9e44-5992fb497905_Method">
    <vt:lpwstr>Privileged</vt:lpwstr>
  </property>
  <property fmtid="{D5CDD505-2E9C-101B-9397-08002B2CF9AE}" pid="8" name="MSIP_Label_33b73511-3fdb-426c-9e44-5992fb497905_Name">
    <vt:lpwstr>33b73511-3fdb-426c-9e44-5992fb497905</vt:lpwstr>
  </property>
  <property fmtid="{D5CDD505-2E9C-101B-9397-08002B2CF9AE}" pid="9" name="MSIP_Label_33b73511-3fdb-426c-9e44-5992fb497905_SiteId">
    <vt:lpwstr>15d76437-e0ff-44be-8cea-ad1824de38fe</vt:lpwstr>
  </property>
  <property fmtid="{D5CDD505-2E9C-101B-9397-08002B2CF9AE}" pid="10" name="MSIP_Label_33b73511-3fdb-426c-9e44-5992fb497905_ActionId">
    <vt:lpwstr>b24f54d2-787a-403c-ad66-e87903b93b24</vt:lpwstr>
  </property>
  <property fmtid="{D5CDD505-2E9C-101B-9397-08002B2CF9AE}" pid="11" name="MSIP_Label_33b73511-3fdb-426c-9e44-5992fb497905_ContentBits">
    <vt:lpwstr>0</vt:lpwstr>
  </property>
</Properties>
</file>