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3"/>
  </p:notesMasterIdLst>
  <p:sldIdLst>
    <p:sldId id="256" r:id="rId3"/>
    <p:sldId id="257" r:id="rId4"/>
    <p:sldId id="258" r:id="rId5"/>
    <p:sldId id="259" r:id="rId6"/>
    <p:sldId id="1427" r:id="rId7"/>
    <p:sldId id="2145707913" r:id="rId8"/>
    <p:sldId id="354" r:id="rId9"/>
    <p:sldId id="2145707933" r:id="rId10"/>
    <p:sldId id="343" r:id="rId11"/>
    <p:sldId id="2145707911" r:id="rId12"/>
    <p:sldId id="344" r:id="rId13"/>
    <p:sldId id="355" r:id="rId14"/>
    <p:sldId id="358" r:id="rId15"/>
    <p:sldId id="2145707892" r:id="rId16"/>
    <p:sldId id="2145707925" r:id="rId17"/>
    <p:sldId id="2145707926" r:id="rId18"/>
    <p:sldId id="2145707894" r:id="rId19"/>
    <p:sldId id="2145707927" r:id="rId20"/>
    <p:sldId id="269" r:id="rId21"/>
    <p:sldId id="268" r:id="rId22"/>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5F"/>
    <a:srgbClr val="0070C0"/>
    <a:srgbClr val="FABF03"/>
    <a:srgbClr val="62B6DA"/>
    <a:srgbClr val="8FBD1E"/>
    <a:srgbClr val="E5EEFF"/>
    <a:srgbClr val="9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87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6" cy="499268"/>
          </a:xfrm>
          <a:prstGeom prst="rect">
            <a:avLst/>
          </a:prstGeom>
        </p:spPr>
        <p:txBody>
          <a:bodyPr vert="horz" lIns="80376" tIns="40188" rIns="80376" bIns="40188" rtlCol="0"/>
          <a:lstStyle>
            <a:lvl1pPr algn="l">
              <a:defRPr sz="1100"/>
            </a:lvl1pPr>
          </a:lstStyle>
          <a:p>
            <a:endParaRPr lang="zh-TW" altLang="en-US"/>
          </a:p>
        </p:txBody>
      </p:sp>
      <p:sp>
        <p:nvSpPr>
          <p:cNvPr id="3" name="日期版面配置區 2"/>
          <p:cNvSpPr>
            <a:spLocks noGrp="1"/>
          </p:cNvSpPr>
          <p:nvPr>
            <p:ph type="dt" idx="1"/>
          </p:nvPr>
        </p:nvSpPr>
        <p:spPr>
          <a:xfrm>
            <a:off x="3855641" y="0"/>
            <a:ext cx="2949786" cy="499268"/>
          </a:xfrm>
          <a:prstGeom prst="rect">
            <a:avLst/>
          </a:prstGeom>
        </p:spPr>
        <p:txBody>
          <a:bodyPr vert="horz" lIns="80376" tIns="40188" rIns="80376" bIns="40188" rtlCol="0"/>
          <a:lstStyle>
            <a:lvl1pPr algn="r">
              <a:defRPr sz="1100"/>
            </a:lvl1pPr>
          </a:lstStyle>
          <a:p>
            <a:fld id="{C1690C9D-8E5F-4557-AAE2-972FD27DD78C}" type="datetimeFigureOut">
              <a:rPr lang="zh-TW" altLang="en-US" smtClean="0"/>
              <a:t>2025/11/25</a:t>
            </a:fld>
            <a:endParaRPr lang="zh-TW" altLang="en-US"/>
          </a:p>
        </p:txBody>
      </p:sp>
      <p:sp>
        <p:nvSpPr>
          <p:cNvPr id="4" name="投影片影像版面配置區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80376" tIns="40188" rIns="80376" bIns="40188" rtlCol="0" anchor="ctr"/>
          <a:lstStyle/>
          <a:p>
            <a:endParaRPr lang="zh-TW" altLang="en-US"/>
          </a:p>
        </p:txBody>
      </p:sp>
      <p:sp>
        <p:nvSpPr>
          <p:cNvPr id="5" name="備忘稿版面配置區 4"/>
          <p:cNvSpPr>
            <a:spLocks noGrp="1"/>
          </p:cNvSpPr>
          <p:nvPr>
            <p:ph type="body" sz="quarter" idx="3"/>
          </p:nvPr>
        </p:nvSpPr>
        <p:spPr>
          <a:xfrm>
            <a:off x="680720" y="4783309"/>
            <a:ext cx="5445760" cy="3913614"/>
          </a:xfrm>
          <a:prstGeom prst="rect">
            <a:avLst/>
          </a:prstGeom>
        </p:spPr>
        <p:txBody>
          <a:bodyPr vert="horz" lIns="80376" tIns="40188" rIns="80376" bIns="40188"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072"/>
            <a:ext cx="2949786" cy="499267"/>
          </a:xfrm>
          <a:prstGeom prst="rect">
            <a:avLst/>
          </a:prstGeom>
        </p:spPr>
        <p:txBody>
          <a:bodyPr vert="horz" lIns="80376" tIns="40188" rIns="80376" bIns="40188" rtlCol="0" anchor="b"/>
          <a:lstStyle>
            <a:lvl1pPr algn="l">
              <a:defRPr sz="1100"/>
            </a:lvl1pPr>
          </a:lstStyle>
          <a:p>
            <a:endParaRPr lang="zh-TW" altLang="en-US"/>
          </a:p>
        </p:txBody>
      </p:sp>
      <p:sp>
        <p:nvSpPr>
          <p:cNvPr id="7" name="投影片編號版面配置區 6"/>
          <p:cNvSpPr>
            <a:spLocks noGrp="1"/>
          </p:cNvSpPr>
          <p:nvPr>
            <p:ph type="sldNum" sz="quarter" idx="5"/>
          </p:nvPr>
        </p:nvSpPr>
        <p:spPr>
          <a:xfrm>
            <a:off x="3855641" y="9440072"/>
            <a:ext cx="2949786" cy="499267"/>
          </a:xfrm>
          <a:prstGeom prst="rect">
            <a:avLst/>
          </a:prstGeom>
        </p:spPr>
        <p:txBody>
          <a:bodyPr vert="horz" lIns="80376" tIns="40188" rIns="80376" bIns="40188" rtlCol="0" anchor="b"/>
          <a:lstStyle>
            <a:lvl1pPr algn="r">
              <a:defRPr sz="1100"/>
            </a:lvl1pPr>
          </a:lstStyle>
          <a:p>
            <a:fld id="{9A8BE2C4-AED8-41FF-B5EC-0E820ACB3E84}" type="slidenum">
              <a:rPr lang="zh-TW" altLang="en-US" smtClean="0"/>
              <a:t>‹#›</a:t>
            </a:fld>
            <a:endParaRPr lang="zh-TW" altLang="en-US"/>
          </a:p>
        </p:txBody>
      </p:sp>
    </p:spTree>
    <p:extLst>
      <p:ext uri="{BB962C8B-B14F-4D97-AF65-F5344CB8AC3E}">
        <p14:creationId xmlns:p14="http://schemas.microsoft.com/office/powerpoint/2010/main" val="388174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93BD6-FAA1-4CE9-5C84-60FDEF72C1E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38C4D36-537A-3D5B-8B48-AAB75A015EA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EC1F2F0-F872-242B-238D-D883C9BDC6A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738F9010-16F6-B5AE-2081-2F06BE0C5714}"/>
              </a:ext>
            </a:extLst>
          </p:cNvPr>
          <p:cNvSpPr>
            <a:spLocks noGrp="1"/>
          </p:cNvSpPr>
          <p:nvPr>
            <p:ph type="sldNum" sz="quarter" idx="5"/>
          </p:nvPr>
        </p:nvSpPr>
        <p:spPr/>
        <p:txBody>
          <a:bodyPr/>
          <a:lstStyle/>
          <a:p>
            <a:fld id="{764F71BD-D2DD-4D16-9726-44E0279BAE2F}" type="slidenum">
              <a:rPr lang="zh-TW" altLang="en-US" smtClean="0"/>
              <a:t>7</a:t>
            </a:fld>
            <a:endParaRPr lang="zh-TW" altLang="en-US"/>
          </a:p>
        </p:txBody>
      </p:sp>
    </p:spTree>
    <p:extLst>
      <p:ext uri="{BB962C8B-B14F-4D97-AF65-F5344CB8AC3E}">
        <p14:creationId xmlns:p14="http://schemas.microsoft.com/office/powerpoint/2010/main" val="268038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71BD-D2DD-4D16-9726-44E0279BAE2F}"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28591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71BD-D2DD-4D16-9726-44E0279BAE2F}"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72675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348435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338103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128451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5550408" y="6307835"/>
            <a:ext cx="1059091" cy="550162"/>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6588250"/>
            <a:ext cx="12192000" cy="26974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31149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2181635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50408" y="6307835"/>
            <a:ext cx="1059091" cy="55016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121143" y="276479"/>
            <a:ext cx="2718434" cy="848360"/>
          </a:xfrm>
          <a:prstGeom prst="rect">
            <a:avLst/>
          </a:prstGeom>
        </p:spPr>
        <p:txBody>
          <a:bodyPr wrap="square" lIns="0" tIns="0" rIns="0" bIns="0">
            <a:spAutoFit/>
          </a:bodyPr>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type="body" idx="1"/>
          </p:nvPr>
        </p:nvSpPr>
        <p:spPr>
          <a:xfrm>
            <a:off x="916939" y="1258442"/>
            <a:ext cx="10358120" cy="41503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7185406" y="6630754"/>
            <a:ext cx="4936490" cy="212725"/>
          </a:xfrm>
          <a:prstGeom prst="rect">
            <a:avLst/>
          </a:prstGeom>
        </p:spPr>
        <p:txBody>
          <a:bodyPr wrap="square" lIns="0" tIns="0" rIns="0" bIns="0">
            <a:spAutoFit/>
          </a:bodyPr>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a:xfrm>
            <a:off x="11159235" y="6285991"/>
            <a:ext cx="12827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50408" y="6307835"/>
            <a:ext cx="1059091" cy="55016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121143" y="276479"/>
            <a:ext cx="2718434" cy="848360"/>
          </a:xfrm>
          <a:prstGeom prst="rect">
            <a:avLst/>
          </a:prstGeom>
        </p:spPr>
        <p:txBody>
          <a:bodyPr wrap="square" lIns="0" tIns="0" rIns="0" bIns="0">
            <a:spAutoFit/>
          </a:bodyPr>
          <a:lstStyle>
            <a:lvl1pPr>
              <a:defRPr sz="1800" b="0" i="0" u="heavy">
                <a:solidFill>
                  <a:schemeClr val="bg1"/>
                </a:solidFill>
                <a:latin typeface="微軟正黑體"/>
                <a:cs typeface="微軟正黑體"/>
              </a:defRPr>
            </a:lvl1pPr>
          </a:lstStyle>
          <a:p>
            <a:endParaRPr/>
          </a:p>
        </p:txBody>
      </p:sp>
      <p:sp>
        <p:nvSpPr>
          <p:cNvPr id="3" name="Holder 3"/>
          <p:cNvSpPr>
            <a:spLocks noGrp="1"/>
          </p:cNvSpPr>
          <p:nvPr>
            <p:ph type="body" idx="1"/>
          </p:nvPr>
        </p:nvSpPr>
        <p:spPr>
          <a:xfrm>
            <a:off x="916939" y="1258442"/>
            <a:ext cx="10358120" cy="41503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7185406" y="6630754"/>
            <a:ext cx="4936490" cy="212725"/>
          </a:xfrm>
          <a:prstGeom prst="rect">
            <a:avLst/>
          </a:prstGeom>
        </p:spPr>
        <p:txBody>
          <a:bodyPr wrap="square" lIns="0" tIns="0" rIns="0" bIns="0">
            <a:spAutoFit/>
          </a:bodyPr>
          <a:lstStyle>
            <a:lvl1pPr>
              <a:defRPr sz="1100" b="0" i="0">
                <a:solidFill>
                  <a:schemeClr val="bg1"/>
                </a:solidFill>
                <a:latin typeface="微軟正黑體"/>
                <a:cs typeface="微軟正黑體"/>
              </a:defRPr>
            </a:lvl1pPr>
          </a:lstStyle>
          <a:p>
            <a:pPr marL="12700">
              <a:lnSpc>
                <a:spcPct val="100000"/>
              </a:lnSpc>
              <a:spcBef>
                <a:spcPts val="190"/>
              </a:spcBef>
            </a:pPr>
            <a:r>
              <a:rPr dirty="0"/>
              <a:t>Copyright </a:t>
            </a:r>
            <a:r>
              <a:rPr spc="5" dirty="0"/>
              <a:t>® </a:t>
            </a:r>
            <a:r>
              <a:rPr spc="-254" dirty="0"/>
              <a:t>Chhuunng              </a:t>
            </a:r>
            <a:r>
              <a:rPr spc="-345" dirty="0"/>
              <a:t>HHwwa</a:t>
            </a:r>
            <a:r>
              <a:rPr spc="5" dirty="0"/>
              <a:t> </a:t>
            </a:r>
            <a:r>
              <a:rPr spc="-270" dirty="0"/>
              <a:t>Chheemmiiccaall                                                    </a:t>
            </a:r>
            <a:r>
              <a:rPr spc="-90" dirty="0"/>
              <a:t>Industriiaall </a:t>
            </a:r>
            <a:r>
              <a:rPr dirty="0"/>
              <a:t>Works, </a:t>
            </a:r>
            <a:r>
              <a:rPr spc="-155" dirty="0"/>
              <a:t>Ltdd..  </a:t>
            </a:r>
            <a:r>
              <a:rPr spc="-190" dirty="0"/>
              <a:t>AAll   </a:t>
            </a:r>
            <a:r>
              <a:rPr spc="-210" dirty="0"/>
              <a:t>riigghhtts     </a:t>
            </a:r>
            <a:r>
              <a:rPr spc="-165" dirty="0"/>
              <a:t> </a:t>
            </a:r>
            <a:r>
              <a:rPr spc="-270" dirty="0"/>
              <a:t>reesseerrvveedd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a:xfrm>
            <a:off x="11159235" y="6285991"/>
            <a:ext cx="12827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34198543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6.jpe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hyperlink" Target="mailto:chciw@chciw.com.tw" TargetMode="External"/><Relationship Id="rId4" Type="http://schemas.openxmlformats.org/officeDocument/2006/relationships/hyperlink" Target="http://www.chciw.com.tw/"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406" y="6654901"/>
            <a:ext cx="4936490" cy="188595"/>
          </a:xfrm>
          <a:prstGeom prst="rect">
            <a:avLst/>
          </a:prstGeom>
        </p:spPr>
        <p:txBody>
          <a:bodyPr vert="horz" wrap="square" lIns="0" tIns="0" rIns="0" bIns="0" rtlCol="0">
            <a:spAutoFit/>
          </a:bodyPr>
          <a:lstStyle/>
          <a:p>
            <a:pPr marL="12700">
              <a:lnSpc>
                <a:spcPct val="100000"/>
              </a:lnSpc>
            </a:pPr>
            <a:r>
              <a:rPr sz="1100" dirty="0">
                <a:solidFill>
                  <a:srgbClr val="FFFFFF"/>
                </a:solidFill>
                <a:latin typeface="微軟正黑體"/>
                <a:cs typeface="微軟正黑體"/>
              </a:rPr>
              <a:t>Copyright </a:t>
            </a:r>
            <a:r>
              <a:rPr sz="1100" spc="5" dirty="0">
                <a:solidFill>
                  <a:srgbClr val="FFFFFF"/>
                </a:solidFill>
                <a:latin typeface="微軟正黑體"/>
                <a:cs typeface="微軟正黑體"/>
              </a:rPr>
              <a:t>® </a:t>
            </a:r>
            <a:r>
              <a:rPr sz="1100" dirty="0">
                <a:solidFill>
                  <a:srgbClr val="FFFFFF"/>
                </a:solidFill>
                <a:latin typeface="微軟正黑體"/>
                <a:cs typeface="微軟正黑體"/>
              </a:rPr>
              <a:t>Chung Hwa Chemical Industrial Works, </a:t>
            </a:r>
            <a:r>
              <a:rPr sz="1100" spc="-5" dirty="0">
                <a:solidFill>
                  <a:srgbClr val="FFFFFF"/>
                </a:solidFill>
                <a:latin typeface="微軟正黑體"/>
                <a:cs typeface="微軟正黑體"/>
              </a:rPr>
              <a:t>Ltd. </a:t>
            </a:r>
            <a:r>
              <a:rPr sz="1100" dirty="0">
                <a:solidFill>
                  <a:srgbClr val="FFFFFF"/>
                </a:solidFill>
                <a:latin typeface="微軟正黑體"/>
                <a:cs typeface="微軟正黑體"/>
              </a:rPr>
              <a:t>All rights</a:t>
            </a:r>
            <a:r>
              <a:rPr sz="1100" spc="30" dirty="0">
                <a:solidFill>
                  <a:srgbClr val="FFFFFF"/>
                </a:solidFill>
                <a:latin typeface="微軟正黑體"/>
                <a:cs typeface="微軟正黑體"/>
              </a:rPr>
              <a:t> </a:t>
            </a:r>
            <a:r>
              <a:rPr sz="1100" dirty="0">
                <a:solidFill>
                  <a:srgbClr val="FFFFFF"/>
                </a:solidFill>
                <a:latin typeface="微軟正黑體"/>
                <a:cs typeface="微軟正黑體"/>
              </a:rPr>
              <a:t>reserved</a:t>
            </a:r>
            <a:endParaRPr sz="1100">
              <a:latin typeface="微軟正黑體"/>
              <a:cs typeface="微軟正黑體"/>
            </a:endParaRPr>
          </a:p>
        </p:txBody>
      </p:sp>
      <p:sp>
        <p:nvSpPr>
          <p:cNvPr id="3" name="object 3"/>
          <p:cNvSpPr/>
          <p:nvPr/>
        </p:nvSpPr>
        <p:spPr>
          <a:xfrm>
            <a:off x="-17721" y="1"/>
            <a:ext cx="12192000" cy="68579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zh-TW" altLang="en-US" dirty="0"/>
          </a:p>
        </p:txBody>
      </p:sp>
      <p:sp>
        <p:nvSpPr>
          <p:cNvPr id="4" name="object 4"/>
          <p:cNvSpPr/>
          <p:nvPr/>
        </p:nvSpPr>
        <p:spPr>
          <a:xfrm>
            <a:off x="0" y="417576"/>
            <a:ext cx="5664707" cy="13594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a:spLocks noGrp="1"/>
          </p:cNvSpPr>
          <p:nvPr>
            <p:ph type="title"/>
          </p:nvPr>
        </p:nvSpPr>
        <p:spPr>
          <a:xfrm>
            <a:off x="304800" y="2758705"/>
            <a:ext cx="11887200" cy="615553"/>
          </a:xfrm>
          <a:prstGeom prst="rect">
            <a:avLst/>
          </a:prstGeom>
        </p:spPr>
        <p:txBody>
          <a:bodyPr vert="horz" wrap="square" lIns="0" tIns="0" rIns="0" bIns="0" rtlCol="0">
            <a:spAutoFit/>
          </a:bodyPr>
          <a:lstStyle/>
          <a:p>
            <a:pPr marL="12700">
              <a:lnSpc>
                <a:spcPct val="100000"/>
              </a:lnSpc>
            </a:pPr>
            <a:r>
              <a:rPr lang="en-US" sz="4000" b="1" u="none" spc="-5" dirty="0">
                <a:solidFill>
                  <a:srgbClr val="1F3863"/>
                </a:solidFill>
                <a:latin typeface="微軟正黑體" panose="020B0604030504040204" pitchFamily="34" charset="-120"/>
                <a:ea typeface="微軟正黑體" panose="020B0604030504040204" pitchFamily="34" charset="-120"/>
              </a:rPr>
              <a:t>CHCIW – 2025 Investor Conference Presentation</a:t>
            </a:r>
            <a:endParaRPr sz="4000" dirty="0">
              <a:latin typeface="微軟正黑體" panose="020B0604030504040204" pitchFamily="34" charset="-120"/>
              <a:ea typeface="微軟正黑體" panose="020B0604030504040204" pitchFamily="34" charset="-120"/>
            </a:endParaRPr>
          </a:p>
        </p:txBody>
      </p:sp>
      <p:sp>
        <p:nvSpPr>
          <p:cNvPr id="6" name="object 6"/>
          <p:cNvSpPr txBox="1"/>
          <p:nvPr/>
        </p:nvSpPr>
        <p:spPr>
          <a:xfrm>
            <a:off x="4419600" y="3562351"/>
            <a:ext cx="3607104" cy="677108"/>
          </a:xfrm>
          <a:prstGeom prst="rect">
            <a:avLst/>
          </a:prstGeom>
        </p:spPr>
        <p:txBody>
          <a:bodyPr vert="horz" wrap="square" lIns="0" tIns="0" rIns="0" bIns="0" rtlCol="0">
            <a:spAutoFit/>
          </a:bodyPr>
          <a:lstStyle/>
          <a:p>
            <a:pPr marL="12700" algn="ctr">
              <a:lnSpc>
                <a:spcPct val="100000"/>
              </a:lnSpc>
            </a:pPr>
            <a:r>
              <a:rPr lang="en-US" sz="4400" b="1" dirty="0">
                <a:solidFill>
                  <a:srgbClr val="1F3863"/>
                </a:solidFill>
                <a:latin typeface="微軟正黑體" panose="020B0604030504040204" pitchFamily="34" charset="-120"/>
                <a:ea typeface="微軟正黑體" panose="020B0604030504040204" pitchFamily="34" charset="-120"/>
                <a:cs typeface="微軟正黑體"/>
              </a:rPr>
              <a:t> </a:t>
            </a:r>
            <a:endParaRPr sz="4400" dirty="0">
              <a:latin typeface="Arial" panose="020B0604020202020204" pitchFamily="34" charset="0"/>
              <a:ea typeface="微軟正黑體" panose="020B0604030504040204" pitchFamily="34" charset="-120"/>
              <a:cs typeface="Times New Roman"/>
            </a:endParaRPr>
          </a:p>
        </p:txBody>
      </p:sp>
      <p:sp>
        <p:nvSpPr>
          <p:cNvPr id="7" name="object 7"/>
          <p:cNvSpPr txBox="1"/>
          <p:nvPr/>
        </p:nvSpPr>
        <p:spPr>
          <a:xfrm>
            <a:off x="1066800" y="1623095"/>
            <a:ext cx="3050921" cy="307777"/>
          </a:xfrm>
          <a:prstGeom prst="rect">
            <a:avLst/>
          </a:prstGeom>
        </p:spPr>
        <p:txBody>
          <a:bodyPr vert="horz" wrap="square" lIns="0" tIns="0" rIns="0" bIns="0" rtlCol="0">
            <a:spAutoFit/>
          </a:bodyPr>
          <a:lstStyle/>
          <a:p>
            <a:pPr marL="12700">
              <a:lnSpc>
                <a:spcPct val="100000"/>
              </a:lnSpc>
            </a:pPr>
            <a:r>
              <a:rPr sz="2000" spc="35" dirty="0">
                <a:solidFill>
                  <a:srgbClr val="FF0000"/>
                </a:solidFill>
                <a:latin typeface="Arial" panose="020B0604020202020204" pitchFamily="34" charset="0"/>
                <a:ea typeface="微軟正黑體" panose="020B0604030504040204" pitchFamily="34" charset="-120"/>
                <a:cs typeface="微軟正黑體"/>
              </a:rPr>
              <a:t>T</a:t>
            </a:r>
            <a:r>
              <a:rPr sz="2000" spc="5" dirty="0">
                <a:solidFill>
                  <a:srgbClr val="FF0000"/>
                </a:solidFill>
                <a:latin typeface="Arial" panose="020B0604020202020204" pitchFamily="34" charset="0"/>
                <a:ea typeface="微軟正黑體" panose="020B0604030504040204" pitchFamily="34" charset="-120"/>
                <a:cs typeface="微軟正黑體"/>
              </a:rPr>
              <a:t>W</a:t>
            </a:r>
            <a:r>
              <a:rPr sz="2000" spc="-10" dirty="0">
                <a:solidFill>
                  <a:srgbClr val="FF0000"/>
                </a:solidFill>
                <a:latin typeface="Arial" panose="020B0604020202020204" pitchFamily="34" charset="0"/>
                <a:ea typeface="微軟正黑體" panose="020B0604030504040204" pitchFamily="34" charset="-120"/>
                <a:cs typeface="微軟正黑體"/>
              </a:rPr>
              <a:t>S</a:t>
            </a:r>
            <a:r>
              <a:rPr sz="2000" dirty="0">
                <a:solidFill>
                  <a:srgbClr val="FF0000"/>
                </a:solidFill>
                <a:latin typeface="Arial" panose="020B0604020202020204" pitchFamily="34" charset="0"/>
                <a:ea typeface="微軟正黑體" panose="020B0604030504040204" pitchFamily="34" charset="-120"/>
                <a:cs typeface="微軟正黑體"/>
              </a:rPr>
              <a:t>E：1727</a:t>
            </a:r>
          </a:p>
        </p:txBody>
      </p:sp>
      <p:pic>
        <p:nvPicPr>
          <p:cNvPr id="9" name="圖片 8">
            <a:extLst>
              <a:ext uri="{FF2B5EF4-FFF2-40B4-BE49-F238E27FC236}">
                <a16:creationId xmlns:a16="http://schemas.microsoft.com/office/drawing/2014/main" id="{FBB0442A-764B-7B8C-467C-14E5CFF77A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6104" y="6553173"/>
            <a:ext cx="5151566" cy="304826"/>
          </a:xfrm>
          <a:prstGeom prst="rect">
            <a:avLst/>
          </a:prstGeom>
        </p:spPr>
      </p:pic>
      <p:sp>
        <p:nvSpPr>
          <p:cNvPr id="10" name="文字方塊 9">
            <a:extLst>
              <a:ext uri="{FF2B5EF4-FFF2-40B4-BE49-F238E27FC236}">
                <a16:creationId xmlns:a16="http://schemas.microsoft.com/office/drawing/2014/main" id="{CC763548-7D63-CE1F-4DC3-4D443234EFBA}"/>
              </a:ext>
            </a:extLst>
          </p:cNvPr>
          <p:cNvSpPr txBox="1"/>
          <p:nvPr/>
        </p:nvSpPr>
        <p:spPr>
          <a:xfrm>
            <a:off x="5562600" y="5730388"/>
            <a:ext cx="6611679" cy="523220"/>
          </a:xfrm>
          <a:prstGeom prst="rect">
            <a:avLst/>
          </a:prstGeom>
          <a:noFill/>
        </p:spPr>
        <p:txBody>
          <a:bodyPr wrap="square">
            <a:spAutoFit/>
          </a:bodyPr>
          <a:lstStyle/>
          <a:p>
            <a:pPr marL="2618105">
              <a:lnSpc>
                <a:spcPct val="100000"/>
              </a:lnSpc>
            </a:pPr>
            <a:r>
              <a:rPr lang="en-US" altLang="zh-TW" sz="2800" b="1" spc="-5" dirty="0">
                <a:solidFill>
                  <a:schemeClr val="accent1">
                    <a:lumMod val="75000"/>
                  </a:schemeClr>
                </a:solidFill>
                <a:latin typeface="Arial" panose="020B0604020202020204" pitchFamily="34" charset="0"/>
                <a:ea typeface="微軟正黑體" panose="020B0604030504040204" pitchFamily="34" charset="-120"/>
                <a:cs typeface="微軟正黑體"/>
              </a:rPr>
              <a:t>November 28, 2025</a:t>
            </a:r>
            <a:endParaRPr lang="zh-TW" altLang="en-US" sz="2800" dirty="0">
              <a:solidFill>
                <a:schemeClr val="accent1">
                  <a:lumMod val="75000"/>
                </a:schemeClr>
              </a:solidFill>
              <a:latin typeface="Arial" panose="020B0604020202020204" pitchFamily="34" charset="0"/>
              <a:ea typeface="微軟正黑體" panose="020B0604030504040204" pitchFamily="34" charset="-120"/>
              <a:cs typeface="微軟正黑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28861-F1F9-CCF2-87CE-D54DCD3E547A}"/>
            </a:ext>
          </a:extLst>
        </p:cNvPr>
        <p:cNvGrpSpPr/>
        <p:nvPr/>
      </p:nvGrpSpPr>
      <p:grpSpPr>
        <a:xfrm>
          <a:off x="0" y="0"/>
          <a:ext cx="0" cy="0"/>
          <a:chOff x="0" y="0"/>
          <a:chExt cx="0" cy="0"/>
        </a:xfrm>
      </p:grpSpPr>
      <p:pic>
        <p:nvPicPr>
          <p:cNvPr id="6" name="圖片 5">
            <a:extLst>
              <a:ext uri="{FF2B5EF4-FFF2-40B4-BE49-F238E27FC236}">
                <a16:creationId xmlns:a16="http://schemas.microsoft.com/office/drawing/2014/main" id="{0F1C98B2-AD8B-7BC5-DAFF-65C195310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sp>
        <p:nvSpPr>
          <p:cNvPr id="11" name="object 6">
            <a:extLst>
              <a:ext uri="{FF2B5EF4-FFF2-40B4-BE49-F238E27FC236}">
                <a16:creationId xmlns:a16="http://schemas.microsoft.com/office/drawing/2014/main" id="{527D4C97-3CE7-A764-53D2-7803AF865EF6}"/>
              </a:ext>
            </a:extLst>
          </p:cNvPr>
          <p:cNvSpPr txBox="1"/>
          <p:nvPr/>
        </p:nvSpPr>
        <p:spPr>
          <a:xfrm>
            <a:off x="228600" y="295234"/>
            <a:ext cx="9448800" cy="61555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Q3 Consolidated Income Statement</a:t>
            </a:r>
            <a:endParaRPr kumimoji="0" sz="40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微軟正黑體"/>
            </a:endParaRPr>
          </a:p>
        </p:txBody>
      </p:sp>
      <p:pic>
        <p:nvPicPr>
          <p:cNvPr id="12" name="圖片 11" descr="一張含有 文字, 字型, 標誌, 符號 的圖片&#10;&#10;自動產生的描述">
            <a:extLst>
              <a:ext uri="{FF2B5EF4-FFF2-40B4-BE49-F238E27FC236}">
                <a16:creationId xmlns:a16="http://schemas.microsoft.com/office/drawing/2014/main" id="{3623C21B-FD2B-D57B-1AEC-93123724C1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grpSp>
        <p:nvGrpSpPr>
          <p:cNvPr id="15" name="群組 14">
            <a:extLst>
              <a:ext uri="{FF2B5EF4-FFF2-40B4-BE49-F238E27FC236}">
                <a16:creationId xmlns:a16="http://schemas.microsoft.com/office/drawing/2014/main" id="{EA185742-8660-C442-CBAC-D88C3C4A720A}"/>
              </a:ext>
            </a:extLst>
          </p:cNvPr>
          <p:cNvGrpSpPr/>
          <p:nvPr/>
        </p:nvGrpSpPr>
        <p:grpSpPr>
          <a:xfrm>
            <a:off x="545079" y="838200"/>
            <a:ext cx="4588047" cy="2971800"/>
            <a:chOff x="144376" y="1139665"/>
            <a:chExt cx="4588047" cy="2971800"/>
          </a:xfrm>
        </p:grpSpPr>
        <p:cxnSp>
          <p:nvCxnSpPr>
            <p:cNvPr id="16" name="直線接點 15">
              <a:extLst>
                <a:ext uri="{FF2B5EF4-FFF2-40B4-BE49-F238E27FC236}">
                  <a16:creationId xmlns:a16="http://schemas.microsoft.com/office/drawing/2014/main" id="{7741B5D8-3A11-AAFA-1C57-52C23B33D4FF}"/>
                </a:ext>
              </a:extLst>
            </p:cNvPr>
            <p:cNvCxnSpPr/>
            <p:nvPr/>
          </p:nvCxnSpPr>
          <p:spPr>
            <a:xfrm>
              <a:off x="533400" y="1139665"/>
              <a:ext cx="0" cy="2971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B0E41633-A847-FBDB-E0BB-D6366408AD27}"/>
                </a:ext>
              </a:extLst>
            </p:cNvPr>
            <p:cNvCxnSpPr/>
            <p:nvPr/>
          </p:nvCxnSpPr>
          <p:spPr>
            <a:xfrm>
              <a:off x="144376" y="1447800"/>
              <a:ext cx="4588047"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8" name="群組 17">
            <a:extLst>
              <a:ext uri="{FF2B5EF4-FFF2-40B4-BE49-F238E27FC236}">
                <a16:creationId xmlns:a16="http://schemas.microsoft.com/office/drawing/2014/main" id="{DB7AADE0-9E79-080E-2792-76658F8512B7}"/>
              </a:ext>
            </a:extLst>
          </p:cNvPr>
          <p:cNvGrpSpPr/>
          <p:nvPr/>
        </p:nvGrpSpPr>
        <p:grpSpPr>
          <a:xfrm rot="10800000">
            <a:off x="7440970" y="3540327"/>
            <a:ext cx="4588047" cy="2971800"/>
            <a:chOff x="144376" y="1139665"/>
            <a:chExt cx="4588047" cy="2971800"/>
          </a:xfrm>
        </p:grpSpPr>
        <p:cxnSp>
          <p:nvCxnSpPr>
            <p:cNvPr id="19" name="直線接點 18">
              <a:extLst>
                <a:ext uri="{FF2B5EF4-FFF2-40B4-BE49-F238E27FC236}">
                  <a16:creationId xmlns:a16="http://schemas.microsoft.com/office/drawing/2014/main" id="{C4227881-8090-45EA-CA96-B0C7452DD264}"/>
                </a:ext>
              </a:extLst>
            </p:cNvPr>
            <p:cNvCxnSpPr/>
            <p:nvPr/>
          </p:nvCxnSpPr>
          <p:spPr>
            <a:xfrm>
              <a:off x="533400" y="1139665"/>
              <a:ext cx="0" cy="2971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60E50AA5-B38B-BC2E-9640-37AFAC538788}"/>
                </a:ext>
              </a:extLst>
            </p:cNvPr>
            <p:cNvCxnSpPr/>
            <p:nvPr/>
          </p:nvCxnSpPr>
          <p:spPr>
            <a:xfrm>
              <a:off x="144376" y="1447800"/>
              <a:ext cx="4588047" cy="0"/>
            </a:xfrm>
            <a:prstGeom prst="line">
              <a:avLst/>
            </a:prstGeom>
            <a:ln w="57150"/>
          </p:spPr>
          <p:style>
            <a:lnRef idx="1">
              <a:schemeClr val="accent1"/>
            </a:lnRef>
            <a:fillRef idx="0">
              <a:schemeClr val="accent1"/>
            </a:fillRef>
            <a:effectRef idx="0">
              <a:schemeClr val="accent1"/>
            </a:effectRef>
            <a:fontRef idx="minor">
              <a:schemeClr val="tx1"/>
            </a:fontRef>
          </p:style>
        </p:cxnSp>
      </p:grpSp>
      <p:graphicFrame>
        <p:nvGraphicFramePr>
          <p:cNvPr id="5" name="表格 4">
            <a:extLst>
              <a:ext uri="{FF2B5EF4-FFF2-40B4-BE49-F238E27FC236}">
                <a16:creationId xmlns:a16="http://schemas.microsoft.com/office/drawing/2014/main" id="{8B4CB09F-EAC4-E58D-885E-E5B1EA1EA87A}"/>
              </a:ext>
            </a:extLst>
          </p:cNvPr>
          <p:cNvGraphicFramePr>
            <a:graphicFrameLocks noGrp="1"/>
          </p:cNvGraphicFramePr>
          <p:nvPr>
            <p:extLst>
              <p:ext uri="{D42A27DB-BD31-4B8C-83A1-F6EECF244321}">
                <p14:modId xmlns:p14="http://schemas.microsoft.com/office/powerpoint/2010/main" val="625797117"/>
              </p:ext>
            </p:extLst>
          </p:nvPr>
        </p:nvGraphicFramePr>
        <p:xfrm>
          <a:off x="1143002" y="1255702"/>
          <a:ext cx="9525000" cy="4591822"/>
        </p:xfrm>
        <a:graphic>
          <a:graphicData uri="http://schemas.openxmlformats.org/drawingml/2006/table">
            <a:tbl>
              <a:tblPr/>
              <a:tblGrid>
                <a:gridCol w="2825536">
                  <a:extLst>
                    <a:ext uri="{9D8B030D-6E8A-4147-A177-3AD203B41FA5}">
                      <a16:colId xmlns:a16="http://schemas.microsoft.com/office/drawing/2014/main" val="857820996"/>
                    </a:ext>
                  </a:extLst>
                </a:gridCol>
                <a:gridCol w="1010033">
                  <a:extLst>
                    <a:ext uri="{9D8B030D-6E8A-4147-A177-3AD203B41FA5}">
                      <a16:colId xmlns:a16="http://schemas.microsoft.com/office/drawing/2014/main" val="408801112"/>
                    </a:ext>
                  </a:extLst>
                </a:gridCol>
                <a:gridCol w="268490">
                  <a:extLst>
                    <a:ext uri="{9D8B030D-6E8A-4147-A177-3AD203B41FA5}">
                      <a16:colId xmlns:a16="http://schemas.microsoft.com/office/drawing/2014/main" val="3239053173"/>
                    </a:ext>
                  </a:extLst>
                </a:gridCol>
                <a:gridCol w="831042">
                  <a:extLst>
                    <a:ext uri="{9D8B030D-6E8A-4147-A177-3AD203B41FA5}">
                      <a16:colId xmlns:a16="http://schemas.microsoft.com/office/drawing/2014/main" val="1211313732"/>
                    </a:ext>
                  </a:extLst>
                </a:gridCol>
                <a:gridCol w="1010033">
                  <a:extLst>
                    <a:ext uri="{9D8B030D-6E8A-4147-A177-3AD203B41FA5}">
                      <a16:colId xmlns:a16="http://schemas.microsoft.com/office/drawing/2014/main" val="3030282741"/>
                    </a:ext>
                  </a:extLst>
                </a:gridCol>
                <a:gridCol w="268490">
                  <a:extLst>
                    <a:ext uri="{9D8B030D-6E8A-4147-A177-3AD203B41FA5}">
                      <a16:colId xmlns:a16="http://schemas.microsoft.com/office/drawing/2014/main" val="2196427565"/>
                    </a:ext>
                  </a:extLst>
                </a:gridCol>
                <a:gridCol w="831042">
                  <a:extLst>
                    <a:ext uri="{9D8B030D-6E8A-4147-A177-3AD203B41FA5}">
                      <a16:colId xmlns:a16="http://schemas.microsoft.com/office/drawing/2014/main" val="225057140"/>
                    </a:ext>
                  </a:extLst>
                </a:gridCol>
                <a:gridCol w="818254">
                  <a:extLst>
                    <a:ext uri="{9D8B030D-6E8A-4147-A177-3AD203B41FA5}">
                      <a16:colId xmlns:a16="http://schemas.microsoft.com/office/drawing/2014/main" val="592935259"/>
                    </a:ext>
                  </a:extLst>
                </a:gridCol>
                <a:gridCol w="268490">
                  <a:extLst>
                    <a:ext uri="{9D8B030D-6E8A-4147-A177-3AD203B41FA5}">
                      <a16:colId xmlns:a16="http://schemas.microsoft.com/office/drawing/2014/main" val="1000877066"/>
                    </a:ext>
                  </a:extLst>
                </a:gridCol>
                <a:gridCol w="1393590">
                  <a:extLst>
                    <a:ext uri="{9D8B030D-6E8A-4147-A177-3AD203B41FA5}">
                      <a16:colId xmlns:a16="http://schemas.microsoft.com/office/drawing/2014/main" val="1781204808"/>
                    </a:ext>
                  </a:extLst>
                </a:gridCol>
              </a:tblGrid>
              <a:tr h="206808">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In NT$ millions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7163058"/>
                  </a:ext>
                </a:extLst>
              </a:tr>
              <a:tr h="198854">
                <a:tc>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Item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1Q~3Q25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fontAlgn="ctr">
                        <a:buNone/>
                      </a:pP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1Q~3Q24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fontAlgn="ctr">
                        <a:buNone/>
                      </a:pP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YoY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zh-TW" altLang="en-US"/>
                    </a:p>
                  </a:txBody>
                  <a:tcPr/>
                </a:tc>
                <a:tc>
                  <a:txBody>
                    <a:bodyPr/>
                    <a:lstStyle/>
                    <a:p>
                      <a:pPr algn="ctr" fontAlgn="ctr">
                        <a:buNone/>
                      </a:pP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78058571"/>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Revenue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1,485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1,583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-6.0%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10544377"/>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Cost Of Revenue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1,327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89.3%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1,367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86.4%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0253708"/>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Gross Profits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159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215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-26.0%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119077281"/>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Operating Expenses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157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155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15356231"/>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Operating Income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60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buNone/>
                      </a:pP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-98.0%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839701257"/>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Non-Operating Items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43174090"/>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Income Before Income Tax</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65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(60)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345482489"/>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Income Tax Benefit (Expenses)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96560583"/>
                  </a:ext>
                </a:extLst>
              </a:tr>
              <a:tr h="397708">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Profit From Continuing</a:t>
                      </a:r>
                      <a:br>
                        <a:rPr lang="en-US" sz="1100" b="1" i="0" u="none" strike="noStrike">
                          <a:solidFill>
                            <a:srgbClr val="000000"/>
                          </a:solidFill>
                          <a:effectLst/>
                          <a:latin typeface="微軟正黑體" panose="020B0604030504040204" pitchFamily="34" charset="-120"/>
                          <a:ea typeface="微軟正黑體" panose="020B0604030504040204" pitchFamily="34" charset="-120"/>
                        </a:rPr>
                      </a:br>
                      <a:r>
                        <a:rPr lang="en-US" sz="1100" b="1" i="0" u="none" strike="noStrike">
                          <a:solidFill>
                            <a:srgbClr val="000000"/>
                          </a:solidFill>
                          <a:effectLst/>
                          <a:latin typeface="微軟正黑體" panose="020B0604030504040204" pitchFamily="34" charset="-120"/>
                          <a:ea typeface="微軟正黑體" panose="020B0604030504040204" pitchFamily="34" charset="-120"/>
                        </a:rPr>
                        <a:t>　Operations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46774530"/>
                  </a:ext>
                </a:extLst>
              </a:tr>
              <a:tr h="397708">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Discontinuing Operation</a:t>
                      </a:r>
                      <a:br>
                        <a:rPr lang="en-US" sz="1100" b="1" i="0" u="none" strike="noStrike">
                          <a:solidFill>
                            <a:srgbClr val="000000"/>
                          </a:solidFill>
                          <a:effectLst/>
                          <a:latin typeface="微軟正黑體" panose="020B0604030504040204" pitchFamily="34" charset="-120"/>
                          <a:ea typeface="微軟正黑體" panose="020B0604030504040204" pitchFamily="34" charset="-120"/>
                        </a:rPr>
                      </a:br>
                      <a:r>
                        <a:rPr lang="en-US" sz="1100" b="1" i="0" u="none" strike="noStrike">
                          <a:solidFill>
                            <a:srgbClr val="000000"/>
                          </a:solidFill>
                          <a:effectLst/>
                          <a:latin typeface="微軟正黑體" panose="020B0604030504040204" pitchFamily="34" charset="-120"/>
                          <a:ea typeface="微軟正黑體" panose="020B0604030504040204" pitchFamily="34" charset="-120"/>
                        </a:rPr>
                        <a:t>　Income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90273549"/>
                  </a:ext>
                </a:extLst>
              </a:tr>
              <a:tr h="33407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Income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3073347957"/>
                  </a:ext>
                </a:extLst>
              </a:tr>
              <a:tr h="185215">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ctr"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ctr"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r>
                        <a:rPr lang="zh-TW" altLang="en-US" sz="1100" b="0" i="0" u="none" strike="noStrike">
                          <a:solidFill>
                            <a:srgbClr val="000000"/>
                          </a:solidFill>
                          <a:effectLst/>
                          <a:latin typeface="新細明體" panose="02020500000000000000" pitchFamily="18" charset="-120"/>
                          <a:ea typeface="新細明體" panose="02020500000000000000" pitchFamily="18" charset="-120"/>
                        </a:rPr>
                        <a:t>　</a:t>
                      </a:r>
                    </a:p>
                  </a:txBody>
                  <a:tcPr marL="0" marR="0" marT="0" marB="0" anchor="b">
                    <a:lnL>
                      <a:noFill/>
                    </a:lnL>
                    <a:lnR>
                      <a:noFill/>
                    </a:lnR>
                    <a:lnT>
                      <a:noFill/>
                    </a:lnT>
                    <a:lnB>
                      <a:noFill/>
                    </a:lnB>
                    <a:solidFill>
                      <a:srgbClr val="BDD7EE"/>
                    </a:solidFill>
                  </a:tcPr>
                </a:tc>
                <a:tc>
                  <a:txBody>
                    <a:bodyPr/>
                    <a:lstStyle/>
                    <a:p>
                      <a:pPr algn="l" fontAlgn="b">
                        <a:buNone/>
                      </a:pPr>
                      <a:r>
                        <a:rPr lang="zh-TW" altLang="en-US" sz="1100" b="0" i="0" u="none" strike="noStrike">
                          <a:solidFill>
                            <a:srgbClr val="000000"/>
                          </a:solidFill>
                          <a:effectLst/>
                          <a:latin typeface="新細明體" panose="02020500000000000000" pitchFamily="18" charset="-120"/>
                          <a:ea typeface="新細明體" panose="02020500000000000000" pitchFamily="18" charset="-120"/>
                        </a:rPr>
                        <a:t>　</a:t>
                      </a:r>
                    </a:p>
                  </a:txBody>
                  <a:tcPr marL="0" marR="0" marT="0" marB="0" anchor="b">
                    <a:lnL>
                      <a:noFill/>
                    </a:lnL>
                    <a:lnR>
                      <a:noFill/>
                    </a:lnR>
                    <a:lnT>
                      <a:noFill/>
                    </a:lnT>
                    <a:lnB>
                      <a:noFill/>
                    </a:lnB>
                    <a:solidFill>
                      <a:srgbClr val="BDD7EE"/>
                    </a:solidFill>
                  </a:tcPr>
                </a:tc>
                <a:tc>
                  <a:txBody>
                    <a:bodyPr/>
                    <a:lstStyle/>
                    <a:p>
                      <a:pPr algn="l" fontAlgn="b">
                        <a:buNone/>
                      </a:pPr>
                      <a:r>
                        <a:rPr lang="zh-TW" altLang="en-US" sz="1100" b="0" i="0" u="none" strike="noStrike">
                          <a:solidFill>
                            <a:srgbClr val="000000"/>
                          </a:solidFill>
                          <a:effectLst/>
                          <a:latin typeface="新細明體" panose="02020500000000000000" pitchFamily="18" charset="-120"/>
                          <a:ea typeface="新細明體" panose="02020500000000000000" pitchFamily="18" charset="-120"/>
                        </a:rPr>
                        <a:t>　</a:t>
                      </a:r>
                    </a:p>
                  </a:txBody>
                  <a:tcPr marL="0" marR="0" marT="0" marB="0" anchor="b">
                    <a:lnL>
                      <a:noFill/>
                    </a:lnL>
                    <a:lnR>
                      <a:noFill/>
                    </a:lnR>
                    <a:lnT>
                      <a:noFill/>
                    </a:lnT>
                    <a:lnB>
                      <a:noFill/>
                    </a:lnB>
                    <a:solidFill>
                      <a:srgbClr val="BDD7EE"/>
                    </a:solidFill>
                  </a:tcPr>
                </a:tc>
                <a:extLst>
                  <a:ext uri="{0D108BD9-81ED-4DB2-BD59-A6C34878D82A}">
                    <a16:rowId xmlns:a16="http://schemas.microsoft.com/office/drawing/2014/main" val="169220945"/>
                  </a:ext>
                </a:extLst>
              </a:tr>
              <a:tr h="198854">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Basic EPS (NT Dollar)</a:t>
                      </a:r>
                    </a:p>
                  </a:txBody>
                  <a:tcPr marL="0" marR="0" marT="0" marB="0" anchor="ctr">
                    <a:lnL>
                      <a:noFill/>
                    </a:lnL>
                    <a:lnR>
                      <a:noFill/>
                    </a:lnR>
                    <a:lnT>
                      <a:noFill/>
                    </a:lnT>
                    <a:lnB>
                      <a:noFill/>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0.03 </a:t>
                      </a:r>
                    </a:p>
                  </a:txBody>
                  <a:tcPr marL="0" marR="0" marT="0" marB="0" anchor="ctr">
                    <a:lnL>
                      <a:noFill/>
                    </a:lnL>
                    <a:lnR>
                      <a:noFill/>
                    </a:lnR>
                    <a:lnT>
                      <a:noFill/>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0.45 </a:t>
                      </a:r>
                    </a:p>
                  </a:txBody>
                  <a:tcPr marL="0" marR="0" marT="0" marB="0" anchor="ctr">
                    <a:lnL>
                      <a:noFill/>
                    </a:lnL>
                    <a:lnR>
                      <a:noFill/>
                    </a:lnR>
                    <a:lnT>
                      <a:noFill/>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(0.42)</a:t>
                      </a:r>
                    </a:p>
                  </a:txBody>
                  <a:tcPr marL="0" marR="0" marT="0" marB="0" anchor="ctr">
                    <a:lnL>
                      <a:noFill/>
                    </a:lnL>
                    <a:lnR>
                      <a:noFill/>
                    </a:lnR>
                    <a:lnT>
                      <a:noFill/>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a:noFill/>
                    </a:lnB>
                    <a:solidFill>
                      <a:srgbClr val="BDD7EE"/>
                    </a:solidFill>
                  </a:tcPr>
                </a:tc>
                <a:tc>
                  <a:txBody>
                    <a:bodyPr/>
                    <a:lstStyle/>
                    <a:p>
                      <a:pPr algn="ctr" fontAlgn="ctr">
                        <a:buNone/>
                      </a:pP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2406551828"/>
                  </a:ext>
                </a:extLst>
              </a:tr>
            </a:tbl>
          </a:graphicData>
        </a:graphic>
      </p:graphicFrame>
      <p:sp>
        <p:nvSpPr>
          <p:cNvPr id="9" name="矩形 8">
            <a:extLst>
              <a:ext uri="{FF2B5EF4-FFF2-40B4-BE49-F238E27FC236}">
                <a16:creationId xmlns:a16="http://schemas.microsoft.com/office/drawing/2014/main" id="{46A0AF26-1ACB-C765-E1B6-5081DD3C3CA5}"/>
              </a:ext>
            </a:extLst>
          </p:cNvPr>
          <p:cNvSpPr/>
          <p:nvPr/>
        </p:nvSpPr>
        <p:spPr>
          <a:xfrm>
            <a:off x="4114800" y="1371600"/>
            <a:ext cx="1295400" cy="4230698"/>
          </a:xfrm>
          <a:prstGeom prst="rect">
            <a:avLst/>
          </a:prstGeom>
          <a:noFill/>
          <a:ln w="38100">
            <a:solidFill>
              <a:srgbClr val="FF0000"/>
            </a:solidFill>
          </a:ln>
        </p:spPr>
        <p:txBody>
          <a:bodyPr wrap="square" lIns="0" tIns="0" rIns="0" bIns="0" rtlCol="0" anchor="ctr"/>
          <a:lstStyle/>
          <a:p>
            <a:pPr algn="l"/>
            <a:endParaRPr lang="zh-TW" altLang="en-US"/>
          </a:p>
        </p:txBody>
      </p:sp>
    </p:spTree>
    <p:extLst>
      <p:ext uri="{BB962C8B-B14F-4D97-AF65-F5344CB8AC3E}">
        <p14:creationId xmlns:p14="http://schemas.microsoft.com/office/powerpoint/2010/main" val="350073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3406589C-E7B9-4E79-93FF-A1DB4EB52818}"/>
              </a:ext>
            </a:extLst>
          </p:cNvPr>
          <p:cNvSpPr>
            <a:spLocks noGrp="1"/>
          </p:cNvSpPr>
          <p:nvPr>
            <p:ph type="title"/>
          </p:nvPr>
        </p:nvSpPr>
        <p:spPr>
          <a:xfrm>
            <a:off x="838199" y="226338"/>
            <a:ext cx="10515600" cy="630140"/>
          </a:xfrm>
        </p:spPr>
        <p:txBody>
          <a:bodyPr>
            <a:normAutofit/>
          </a:bodyPr>
          <a:lstStyle/>
          <a:p>
            <a:pPr algn="ctr"/>
            <a:r>
              <a:rPr lang="zh-TW" altLang="en-US" dirty="0"/>
              <a:t>資產負債表</a:t>
            </a:r>
          </a:p>
        </p:txBody>
      </p:sp>
      <p:sp>
        <p:nvSpPr>
          <p:cNvPr id="3" name="矩形 2">
            <a:extLst>
              <a:ext uri="{FF2B5EF4-FFF2-40B4-BE49-F238E27FC236}">
                <a16:creationId xmlns:a16="http://schemas.microsoft.com/office/drawing/2014/main" id="{458D71B8-A98E-D141-86AD-3945889D5336}"/>
              </a:ext>
            </a:extLst>
          </p:cNvPr>
          <p:cNvSpPr/>
          <p:nvPr/>
        </p:nvSpPr>
        <p:spPr>
          <a:xfrm>
            <a:off x="1855959" y="993203"/>
            <a:ext cx="1312753" cy="5018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8" name="矩形 7">
            <a:extLst>
              <a:ext uri="{FF2B5EF4-FFF2-40B4-BE49-F238E27FC236}">
                <a16:creationId xmlns:a16="http://schemas.microsoft.com/office/drawing/2014/main" id="{502E8007-B0A3-B41B-752A-868607BDC511}"/>
              </a:ext>
            </a:extLst>
          </p:cNvPr>
          <p:cNvSpPr/>
          <p:nvPr/>
        </p:nvSpPr>
        <p:spPr>
          <a:xfrm>
            <a:off x="8003263" y="993203"/>
            <a:ext cx="1312753" cy="5018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2" name="圖片 1">
            <a:extLst>
              <a:ext uri="{FF2B5EF4-FFF2-40B4-BE49-F238E27FC236}">
                <a16:creationId xmlns:a16="http://schemas.microsoft.com/office/drawing/2014/main" id="{D09143AC-5E02-0C18-646A-32F8601D61E0}"/>
              </a:ext>
            </a:extLst>
          </p:cNvPr>
          <p:cNvPicPr>
            <a:picLocks noChangeAspect="1"/>
          </p:cNvPicPr>
          <p:nvPr/>
        </p:nvPicPr>
        <p:blipFill>
          <a:blip r:embed="rId3"/>
          <a:stretch>
            <a:fillRect/>
          </a:stretch>
        </p:blipFill>
        <p:spPr>
          <a:xfrm>
            <a:off x="266699" y="135334"/>
            <a:ext cx="11658600" cy="5875931"/>
          </a:xfrm>
          <a:prstGeom prst="rect">
            <a:avLst/>
          </a:prstGeom>
        </p:spPr>
      </p:pic>
      <p:sp>
        <p:nvSpPr>
          <p:cNvPr id="7" name="文字方塊 6">
            <a:extLst>
              <a:ext uri="{FF2B5EF4-FFF2-40B4-BE49-F238E27FC236}">
                <a16:creationId xmlns:a16="http://schemas.microsoft.com/office/drawing/2014/main" id="{DEA9D436-D2D5-72CA-2490-A4CB9772E69B}"/>
              </a:ext>
            </a:extLst>
          </p:cNvPr>
          <p:cNvSpPr txBox="1"/>
          <p:nvPr/>
        </p:nvSpPr>
        <p:spPr>
          <a:xfrm>
            <a:off x="44513" y="172076"/>
            <a:ext cx="3124199" cy="400110"/>
          </a:xfrm>
          <a:prstGeom prst="rect">
            <a:avLst/>
          </a:prstGeom>
          <a:noFill/>
        </p:spPr>
        <p:txBody>
          <a:bodyPr wrap="square" rtlCol="0">
            <a:spAutoFit/>
          </a:bodyPr>
          <a:lstStyle/>
          <a:p>
            <a:r>
              <a:rPr lang="en-US" altLang="zh-TW" sz="2000" dirty="0">
                <a:solidFill>
                  <a:srgbClr val="001F5F"/>
                </a:solidFill>
              </a:rPr>
              <a:t>Consolidated Balance Sheet</a:t>
            </a:r>
            <a:endParaRPr lang="zh-TW" altLang="en-US" sz="2000" dirty="0">
              <a:solidFill>
                <a:srgbClr val="001F5F"/>
              </a:solidFill>
            </a:endParaRPr>
          </a:p>
        </p:txBody>
      </p:sp>
    </p:spTree>
    <p:extLst>
      <p:ext uri="{BB962C8B-B14F-4D97-AF65-F5344CB8AC3E}">
        <p14:creationId xmlns:p14="http://schemas.microsoft.com/office/powerpoint/2010/main" val="253766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4C96C1-B95B-2956-36ED-A2EB972DA116}"/>
              </a:ext>
            </a:extLst>
          </p:cNvPr>
          <p:cNvSpPr>
            <a:spLocks noGrp="1"/>
          </p:cNvSpPr>
          <p:nvPr>
            <p:ph type="title"/>
          </p:nvPr>
        </p:nvSpPr>
        <p:spPr>
          <a:xfrm>
            <a:off x="4857668" y="9766"/>
            <a:ext cx="3472543" cy="737961"/>
          </a:xfrm>
        </p:spPr>
        <p:txBody>
          <a:bodyPr/>
          <a:lstStyle/>
          <a:p>
            <a:r>
              <a:rPr lang="zh-TW" altLang="en-US" dirty="0"/>
              <a:t>現金流量表</a:t>
            </a:r>
          </a:p>
        </p:txBody>
      </p:sp>
      <p:sp>
        <p:nvSpPr>
          <p:cNvPr id="4" name="投影片編號版面配置區 3">
            <a:extLst>
              <a:ext uri="{FF2B5EF4-FFF2-40B4-BE49-F238E27FC236}">
                <a16:creationId xmlns:a16="http://schemas.microsoft.com/office/drawing/2014/main" id="{146FFAA2-70EC-4436-B8CF-CF9AA871675B}"/>
              </a:ext>
            </a:extLst>
          </p:cNvPr>
          <p:cNvSpPr>
            <a:spLocks noGrp="1"/>
          </p:cNvSpPr>
          <p:nvPr>
            <p:ph type="sldNum" sz="quarter" idx="12"/>
          </p:nvPr>
        </p:nvSpPr>
        <p:spPr>
          <a:xfrm>
            <a:off x="8610600" y="6176963"/>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40DB7C-D975-4832-A082-B56B676DE4EE}"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矩形 4">
            <a:extLst>
              <a:ext uri="{FF2B5EF4-FFF2-40B4-BE49-F238E27FC236}">
                <a16:creationId xmlns:a16="http://schemas.microsoft.com/office/drawing/2014/main" id="{1CE49A16-914B-6DB3-7764-1E95F768CD01}"/>
              </a:ext>
            </a:extLst>
          </p:cNvPr>
          <p:cNvSpPr/>
          <p:nvPr/>
        </p:nvSpPr>
        <p:spPr>
          <a:xfrm>
            <a:off x="6096000" y="747726"/>
            <a:ext cx="1863629" cy="5677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3" name="object 6">
            <a:extLst>
              <a:ext uri="{FF2B5EF4-FFF2-40B4-BE49-F238E27FC236}">
                <a16:creationId xmlns:a16="http://schemas.microsoft.com/office/drawing/2014/main" id="{321E8E33-2E09-9D6A-F300-12E5511E6CA5}"/>
              </a:ext>
            </a:extLst>
          </p:cNvPr>
          <p:cNvSpPr txBox="1"/>
          <p:nvPr/>
        </p:nvSpPr>
        <p:spPr>
          <a:xfrm>
            <a:off x="438150" y="163302"/>
            <a:ext cx="4588047"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Statement of Cash Flows</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微軟正黑體"/>
            </a:endParaRPr>
          </a:p>
        </p:txBody>
      </p:sp>
      <p:graphicFrame>
        <p:nvGraphicFramePr>
          <p:cNvPr id="6" name="表格 5">
            <a:extLst>
              <a:ext uri="{FF2B5EF4-FFF2-40B4-BE49-F238E27FC236}">
                <a16:creationId xmlns:a16="http://schemas.microsoft.com/office/drawing/2014/main" id="{F655D5F9-81EA-500F-7A3C-DCE4C7936F25}"/>
              </a:ext>
            </a:extLst>
          </p:cNvPr>
          <p:cNvGraphicFramePr>
            <a:graphicFrameLocks noGrp="1"/>
          </p:cNvGraphicFramePr>
          <p:nvPr>
            <p:extLst>
              <p:ext uri="{D42A27DB-BD31-4B8C-83A1-F6EECF244321}">
                <p14:modId xmlns:p14="http://schemas.microsoft.com/office/powerpoint/2010/main" val="2544464257"/>
              </p:ext>
            </p:extLst>
          </p:nvPr>
        </p:nvGraphicFramePr>
        <p:xfrm>
          <a:off x="457200" y="914401"/>
          <a:ext cx="10210802" cy="5283851"/>
        </p:xfrm>
        <a:graphic>
          <a:graphicData uri="http://schemas.openxmlformats.org/drawingml/2006/table">
            <a:tbl>
              <a:tblPr/>
              <a:tblGrid>
                <a:gridCol w="5133227">
                  <a:extLst>
                    <a:ext uri="{9D8B030D-6E8A-4147-A177-3AD203B41FA5}">
                      <a16:colId xmlns:a16="http://schemas.microsoft.com/office/drawing/2014/main" val="3507951490"/>
                    </a:ext>
                  </a:extLst>
                </a:gridCol>
                <a:gridCol w="117855">
                  <a:extLst>
                    <a:ext uri="{9D8B030D-6E8A-4147-A177-3AD203B41FA5}">
                      <a16:colId xmlns:a16="http://schemas.microsoft.com/office/drawing/2014/main" val="2934564845"/>
                    </a:ext>
                  </a:extLst>
                </a:gridCol>
                <a:gridCol w="2032994">
                  <a:extLst>
                    <a:ext uri="{9D8B030D-6E8A-4147-A177-3AD203B41FA5}">
                      <a16:colId xmlns:a16="http://schemas.microsoft.com/office/drawing/2014/main" val="459619674"/>
                    </a:ext>
                  </a:extLst>
                </a:gridCol>
                <a:gridCol w="117855">
                  <a:extLst>
                    <a:ext uri="{9D8B030D-6E8A-4147-A177-3AD203B41FA5}">
                      <a16:colId xmlns:a16="http://schemas.microsoft.com/office/drawing/2014/main" val="3196882213"/>
                    </a:ext>
                  </a:extLst>
                </a:gridCol>
                <a:gridCol w="2032994">
                  <a:extLst>
                    <a:ext uri="{9D8B030D-6E8A-4147-A177-3AD203B41FA5}">
                      <a16:colId xmlns:a16="http://schemas.microsoft.com/office/drawing/2014/main" val="3384703879"/>
                    </a:ext>
                  </a:extLst>
                </a:gridCol>
                <a:gridCol w="775877">
                  <a:extLst>
                    <a:ext uri="{9D8B030D-6E8A-4147-A177-3AD203B41FA5}">
                      <a16:colId xmlns:a16="http://schemas.microsoft.com/office/drawing/2014/main" val="2786143428"/>
                    </a:ext>
                  </a:extLst>
                </a:gridCol>
              </a:tblGrid>
              <a:tr h="262248">
                <a:tc>
                  <a:txBody>
                    <a:bodyPr/>
                    <a:lstStyle/>
                    <a:p>
                      <a:pPr algn="ctr" fontAlgn="b">
                        <a:buNone/>
                      </a:pPr>
                      <a:endParaRPr lang="zh-TW" altLang="en-US" sz="900" b="1"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gridSpan="4">
                  <a:txBody>
                    <a:bodyPr/>
                    <a:lstStyle/>
                    <a:p>
                      <a:pPr algn="ctr" fontAlgn="ctr">
                        <a:buNone/>
                      </a:pPr>
                      <a:r>
                        <a:rPr lang="en-US" sz="700" b="0" i="0" u="none" strike="noStrike">
                          <a:solidFill>
                            <a:srgbClr val="000000"/>
                          </a:solidFill>
                          <a:effectLst/>
                          <a:latin typeface="Cambria" panose="02040503050406030204" pitchFamily="18" charset="0"/>
                          <a:ea typeface="新細明體" panose="02020500000000000000" pitchFamily="18" charset="-120"/>
                        </a:rPr>
                        <a:t> (All Amounts in Thousands of New Taiwan Dollars)</a:t>
                      </a:r>
                    </a:p>
                  </a:txBody>
                  <a:tcPr marL="0" marR="0" marT="0" marB="0" anchor="ctr">
                    <a:lnL>
                      <a:noFill/>
                    </a:lnL>
                    <a:lnR>
                      <a:noFill/>
                    </a:lnR>
                    <a:lnT>
                      <a:noFill/>
                    </a:lnT>
                    <a:lnB>
                      <a:noFill/>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49541709"/>
                  </a:ext>
                </a:extLst>
              </a:tr>
              <a:tr h="220730">
                <a:tc>
                  <a:txBody>
                    <a:bodyPr/>
                    <a:lstStyle/>
                    <a:p>
                      <a:pPr algn="ctr" fontAlgn="ctr">
                        <a:buNone/>
                      </a:pPr>
                      <a:r>
                        <a:rPr lang="en-US" sz="1000" b="0" i="0" u="none" strike="noStrike">
                          <a:solidFill>
                            <a:srgbClr val="000000"/>
                          </a:solidFill>
                          <a:effectLst/>
                          <a:latin typeface="標楷體" panose="03000509000000000000" pitchFamily="65" charset="-120"/>
                          <a:ea typeface="標楷體" panose="03000509000000000000" pitchFamily="65" charset="-120"/>
                        </a:rPr>
                        <a:t>Item</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ctr" fontAlgn="ctr">
                        <a:buNone/>
                      </a:pPr>
                      <a:r>
                        <a:rPr lang="en-US" sz="1000" b="1" i="0" u="none" strike="noStrike">
                          <a:solidFill>
                            <a:srgbClr val="000000"/>
                          </a:solidFill>
                          <a:effectLst/>
                          <a:latin typeface="標楷體" panose="03000509000000000000" pitchFamily="65" charset="-120"/>
                          <a:ea typeface="標楷體" panose="03000509000000000000" pitchFamily="65" charset="-120"/>
                        </a:rPr>
                        <a:t>2025 Q1~Q3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ctr" fontAlgn="ctr">
                        <a:buNone/>
                      </a:pPr>
                      <a:r>
                        <a:rPr lang="en-US" sz="1000" b="1" i="0" u="none" strike="noStrike">
                          <a:solidFill>
                            <a:srgbClr val="000000"/>
                          </a:solidFill>
                          <a:effectLst/>
                          <a:latin typeface="標楷體" panose="03000509000000000000" pitchFamily="65" charset="-120"/>
                          <a:ea typeface="標楷體" panose="03000509000000000000" pitchFamily="65" charset="-120"/>
                        </a:rPr>
                        <a:t>2024 Q1~Q3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078149314"/>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Operating Activities</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913431257"/>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Profit (Loss) Before Tax</a:t>
                      </a:r>
                    </a:p>
                  </a:txBody>
                  <a:tcPr marL="74294"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4,582 </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64,514 </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869237758"/>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Depreciation &amp; Amortization</a:t>
                      </a:r>
                    </a:p>
                  </a:txBody>
                  <a:tcPr marL="74294"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178,031 </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174,939 </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662262468"/>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Others</a:t>
                      </a:r>
                    </a:p>
                  </a:txBody>
                  <a:tcPr marL="74294" marR="0" marT="0" marB="0" anchor="b">
                    <a:lnL>
                      <a:noFill/>
                    </a:lnL>
                    <a:lnR>
                      <a:noFill/>
                    </a:lnR>
                    <a:lnT>
                      <a:noFill/>
                    </a:lnT>
                    <a:lnB>
                      <a:noFill/>
                    </a:lnB>
                    <a:noFill/>
                  </a:tcPr>
                </a:tc>
                <a:tc>
                  <a:txBody>
                    <a:bodyPr/>
                    <a:lstStyle/>
                    <a:p>
                      <a:pPr algn="l" fontAlgn="b">
                        <a:buNone/>
                      </a:pPr>
                      <a:endParaRPr lang="zh-TW" altLang="en-US" sz="800" b="0" i="0" u="none" strike="noStrike">
                        <a:solidFill>
                          <a:srgbClr val="FF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(232)</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FF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744 </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FF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925849883"/>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Changes in Operating Assets / Liabilities</a:t>
                      </a:r>
                    </a:p>
                  </a:txBody>
                  <a:tcPr marL="74294" marR="0" marT="0" marB="0" anchor="b">
                    <a:lnL>
                      <a:noFill/>
                    </a:lnL>
                    <a:lnR>
                      <a:noFill/>
                    </a:lnR>
                    <a:lnT>
                      <a:noFill/>
                    </a:lnT>
                    <a:lnB>
                      <a:noFill/>
                    </a:lnB>
                    <a:noFill/>
                  </a:tcPr>
                </a:tc>
                <a:tc>
                  <a:txBody>
                    <a:bodyPr/>
                    <a:lstStyle/>
                    <a:p>
                      <a:pPr algn="l" fontAlgn="b">
                        <a:buNone/>
                      </a:pPr>
                      <a:endParaRPr lang="zh-TW" altLang="en-US" sz="800" b="0" i="0" u="none" strike="noStrike">
                        <a:solidFill>
                          <a:srgbClr val="FF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(55,177)</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FF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(60,469)</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FF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193164068"/>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Interest Received / Paid</a:t>
                      </a:r>
                    </a:p>
                  </a:txBody>
                  <a:tcPr marL="74294"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(8,153)</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(4,588)</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884564567"/>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Income Tax Paid</a:t>
                      </a:r>
                    </a:p>
                  </a:txBody>
                  <a:tcPr marL="74294"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(18,866)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(227)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1292374611"/>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Net Cash Inflow from Operating Activities</a:t>
                      </a:r>
                    </a:p>
                  </a:txBody>
                  <a:tcPr marL="148588"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100,185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174,913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767056128"/>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Investing Activities</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259567733"/>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Acquisition / Disposal of PPE (Net)</a:t>
                      </a:r>
                    </a:p>
                  </a:txBody>
                  <a:tcPr marL="74294"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(336,784)</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(189,916)</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616530515"/>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Increase in Prepayments for Equipment</a:t>
                      </a:r>
                    </a:p>
                  </a:txBody>
                  <a:tcPr marL="74294"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(37,677)</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(100,681)</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133332868"/>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Others</a:t>
                      </a:r>
                    </a:p>
                  </a:txBody>
                  <a:tcPr marL="74294"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10,560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(1,900)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637999443"/>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Net Cash Outflow from Investing Activities</a:t>
                      </a:r>
                    </a:p>
                  </a:txBody>
                  <a:tcPr marL="148588"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(363,901)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(292,497)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126676760"/>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Financing Activities</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384796195"/>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Increase in Borrowings</a:t>
                      </a:r>
                    </a:p>
                  </a:txBody>
                  <a:tcPr marL="74294"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330,727 </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dirty="0">
                          <a:solidFill>
                            <a:srgbClr val="000000"/>
                          </a:solidFill>
                          <a:effectLst/>
                          <a:latin typeface="標楷體" panose="03000509000000000000" pitchFamily="65" charset="-120"/>
                          <a:ea typeface="標楷體" panose="03000509000000000000" pitchFamily="65" charset="-120"/>
                        </a:rPr>
                        <a:t>70,451 </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971096099"/>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Cash Dividends Paid</a:t>
                      </a:r>
                    </a:p>
                  </a:txBody>
                  <a:tcPr marL="74294"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(62,683)</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(35,539)</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283001282"/>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Others</a:t>
                      </a:r>
                    </a:p>
                  </a:txBody>
                  <a:tcPr marL="74294"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(5,121)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(3,829)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432676529"/>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Net Cash Inflow from Financing Activities</a:t>
                      </a:r>
                    </a:p>
                  </a:txBody>
                  <a:tcPr marL="148588"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262,923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31,083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009103953"/>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Cash Summary</a:t>
                      </a:r>
                    </a:p>
                  </a:txBody>
                  <a:tcPr marL="0" marR="0" marT="0" marB="0" anchor="b">
                    <a:lnL>
                      <a:noFill/>
                    </a:lnL>
                    <a:lnR>
                      <a:noFill/>
                    </a:lnR>
                    <a:lnT>
                      <a:noFill/>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(793)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(86,501)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014141371"/>
                  </a:ext>
                </a:extLst>
              </a:tr>
              <a:tr h="228613">
                <a:tc>
                  <a:txBody>
                    <a:bodyPr/>
                    <a:lstStyle/>
                    <a:p>
                      <a:pPr algn="l" fontAlgn="b">
                        <a:buNone/>
                      </a:pPr>
                      <a:r>
                        <a:rPr lang="en-US" sz="1000" b="0" i="0" u="none" strike="noStrike">
                          <a:solidFill>
                            <a:srgbClr val="000000"/>
                          </a:solidFill>
                          <a:effectLst/>
                          <a:latin typeface="標楷體" panose="03000509000000000000" pitchFamily="65" charset="-120"/>
                          <a:ea typeface="標楷體" panose="03000509000000000000" pitchFamily="65" charset="-120"/>
                        </a:rPr>
                        <a:t>Beginning Cash Balance</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145,528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209,123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576125071"/>
                  </a:ext>
                </a:extLst>
              </a:tr>
              <a:tr h="228613">
                <a:tc>
                  <a:txBody>
                    <a:bodyPr/>
                    <a:lstStyle/>
                    <a:p>
                      <a:pPr algn="l" fontAlgn="b">
                        <a:buNone/>
                      </a:pPr>
                      <a:r>
                        <a:rPr lang="en-US" sz="1000" b="0" i="0" u="none" strike="noStrike" dirty="0">
                          <a:solidFill>
                            <a:srgbClr val="000000"/>
                          </a:solidFill>
                          <a:effectLst/>
                          <a:latin typeface="標楷體" panose="03000509000000000000" pitchFamily="65" charset="-120"/>
                          <a:ea typeface="標楷體" panose="03000509000000000000" pitchFamily="65" charset="-120"/>
                        </a:rPr>
                        <a:t>Ending Cash Balance</a:t>
                      </a:r>
                    </a:p>
                  </a:txBody>
                  <a:tcPr marL="0" marR="0" marT="0" marB="0" anchor="b">
                    <a:lnL>
                      <a:noFill/>
                    </a:lnL>
                    <a:lnR>
                      <a:noFill/>
                    </a:lnR>
                    <a:lnT>
                      <a:noFill/>
                    </a:lnT>
                    <a:lnB>
                      <a:noFill/>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144,735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a:solidFill>
                          <a:srgbClr val="000000"/>
                        </a:solidFill>
                        <a:effectLst/>
                        <a:latin typeface="標楷體" panose="03000509000000000000" pitchFamily="65" charset="-120"/>
                        <a:ea typeface="標楷體" panose="03000509000000000000" pitchFamily="65" charset="-120"/>
                      </a:endParaRPr>
                    </a:p>
                  </a:txBody>
                  <a:tcPr marL="0" marR="0" marT="0" marB="0" anchor="b">
                    <a:lnL>
                      <a:noFill/>
                    </a:lnL>
                    <a:lnR>
                      <a:noFill/>
                    </a:lnR>
                    <a:lnT>
                      <a:noFill/>
                    </a:lnT>
                    <a:lnB>
                      <a:noFill/>
                    </a:lnB>
                    <a:noFill/>
                  </a:tcPr>
                </a:tc>
                <a:tc>
                  <a:txBody>
                    <a:bodyPr/>
                    <a:lstStyle/>
                    <a:p>
                      <a:pPr algn="r" fontAlgn="b">
                        <a:buNone/>
                      </a:pPr>
                      <a:r>
                        <a:rPr lang="en-US" altLang="zh-TW" sz="1000" b="0" i="0" u="none" strike="noStrike">
                          <a:solidFill>
                            <a:srgbClr val="000000"/>
                          </a:solidFill>
                          <a:effectLst/>
                          <a:latin typeface="標楷體" panose="03000509000000000000" pitchFamily="65" charset="-120"/>
                          <a:ea typeface="標楷體" panose="03000509000000000000" pitchFamily="65" charset="-120"/>
                        </a:rPr>
                        <a:t>122,622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endPar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noFill/>
                  </a:tcPr>
                </a:tc>
                <a:extLst>
                  <a:ext uri="{0D108BD9-81ED-4DB2-BD59-A6C34878D82A}">
                    <a16:rowId xmlns:a16="http://schemas.microsoft.com/office/drawing/2014/main" val="3354987827"/>
                  </a:ext>
                </a:extLst>
              </a:tr>
            </a:tbl>
          </a:graphicData>
        </a:graphic>
      </p:graphicFrame>
    </p:spTree>
    <p:extLst>
      <p:ext uri="{BB962C8B-B14F-4D97-AF65-F5344CB8AC3E}">
        <p14:creationId xmlns:p14="http://schemas.microsoft.com/office/powerpoint/2010/main" val="401443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F565D1F-0F7C-3D88-91F8-2F28D53D5D0C}"/>
              </a:ext>
            </a:extLst>
          </p:cNvPr>
          <p:cNvSpPr>
            <a:spLocks noGrp="1"/>
          </p:cNvSpPr>
          <p:nvPr>
            <p:ph type="sldNum" sz="quarter" idx="12"/>
          </p:nvPr>
        </p:nvSpPr>
        <p:spPr>
          <a:xfrm>
            <a:off x="8610600" y="6176963"/>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40DB7C-D975-4832-A082-B56B676DE4EE}"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3" name="標題 1">
            <a:extLst>
              <a:ext uri="{FF2B5EF4-FFF2-40B4-BE49-F238E27FC236}">
                <a16:creationId xmlns:a16="http://schemas.microsoft.com/office/drawing/2014/main" id="{D2AC0E85-239C-B796-7626-18A05FCA31F5}"/>
              </a:ext>
            </a:extLst>
          </p:cNvPr>
          <p:cNvSpPr>
            <a:spLocks noGrp="1"/>
          </p:cNvSpPr>
          <p:nvPr>
            <p:ph type="title"/>
          </p:nvPr>
        </p:nvSpPr>
        <p:spPr>
          <a:xfrm>
            <a:off x="838200" y="376166"/>
            <a:ext cx="10515600" cy="737961"/>
          </a:xfrm>
        </p:spPr>
        <p:txBody>
          <a:bodyPr>
            <a:normAutofit/>
          </a:bodyPr>
          <a:lstStyle/>
          <a:p>
            <a:pPr algn="ctr"/>
            <a:r>
              <a:rPr lang="zh-TW" altLang="en-US" dirty="0"/>
              <a:t>週轉率及週轉天數</a:t>
            </a:r>
          </a:p>
        </p:txBody>
      </p:sp>
      <p:sp>
        <p:nvSpPr>
          <p:cNvPr id="2" name="object 6">
            <a:extLst>
              <a:ext uri="{FF2B5EF4-FFF2-40B4-BE49-F238E27FC236}">
                <a16:creationId xmlns:a16="http://schemas.microsoft.com/office/drawing/2014/main" id="{DF91C0B4-80C6-53B7-F25A-A9B4C4C136E2}"/>
              </a:ext>
            </a:extLst>
          </p:cNvPr>
          <p:cNvSpPr txBox="1"/>
          <p:nvPr/>
        </p:nvSpPr>
        <p:spPr>
          <a:xfrm>
            <a:off x="364953" y="275084"/>
            <a:ext cx="9907524" cy="61555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Turnover Ratios &amp; Days Outstanding</a:t>
            </a:r>
            <a:endParaRPr kumimoji="0" sz="40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微軟正黑體"/>
            </a:endParaRPr>
          </a:p>
        </p:txBody>
      </p:sp>
      <p:pic>
        <p:nvPicPr>
          <p:cNvPr id="7" name="圖片 6">
            <a:extLst>
              <a:ext uri="{FF2B5EF4-FFF2-40B4-BE49-F238E27FC236}">
                <a16:creationId xmlns:a16="http://schemas.microsoft.com/office/drawing/2014/main" id="{87D832BE-31DF-3B36-3E38-332D1D06B8F4}"/>
              </a:ext>
            </a:extLst>
          </p:cNvPr>
          <p:cNvPicPr>
            <a:picLocks noChangeAspect="1"/>
          </p:cNvPicPr>
          <p:nvPr/>
        </p:nvPicPr>
        <p:blipFill>
          <a:blip r:embed="rId2"/>
          <a:stretch>
            <a:fillRect/>
          </a:stretch>
        </p:blipFill>
        <p:spPr>
          <a:xfrm>
            <a:off x="190500" y="2051510"/>
            <a:ext cx="11125200" cy="2741090"/>
          </a:xfrm>
          <a:prstGeom prst="rect">
            <a:avLst/>
          </a:prstGeom>
        </p:spPr>
      </p:pic>
      <p:sp>
        <p:nvSpPr>
          <p:cNvPr id="10" name="矩形 9">
            <a:extLst>
              <a:ext uri="{FF2B5EF4-FFF2-40B4-BE49-F238E27FC236}">
                <a16:creationId xmlns:a16="http://schemas.microsoft.com/office/drawing/2014/main" id="{72285370-8405-F49D-9AAE-94472B5A0807}"/>
              </a:ext>
            </a:extLst>
          </p:cNvPr>
          <p:cNvSpPr/>
          <p:nvPr/>
        </p:nvSpPr>
        <p:spPr>
          <a:xfrm>
            <a:off x="10134600" y="2051510"/>
            <a:ext cx="1181100" cy="2741090"/>
          </a:xfrm>
          <a:prstGeom prst="rect">
            <a:avLst/>
          </a:prstGeom>
          <a:noFill/>
          <a:ln w="38100">
            <a:solidFill>
              <a:srgbClr val="FF0000"/>
            </a:solidFill>
          </a:ln>
        </p:spPr>
        <p:txBody>
          <a:bodyPr wrap="square" lIns="0" tIns="0" rIns="0" bIns="0" rtlCol="0" anchor="ctr"/>
          <a:lstStyle/>
          <a:p>
            <a:pPr algn="l"/>
            <a:endParaRPr lang="zh-TW" altLang="en-US"/>
          </a:p>
        </p:txBody>
      </p:sp>
    </p:spTree>
    <p:extLst>
      <p:ext uri="{BB962C8B-B14F-4D97-AF65-F5344CB8AC3E}">
        <p14:creationId xmlns:p14="http://schemas.microsoft.com/office/powerpoint/2010/main" val="169427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1999" cy="423976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14</a:t>
            </a:fld>
            <a:endParaRPr dirty="0"/>
          </a:p>
        </p:txBody>
      </p:sp>
      <p:pic>
        <p:nvPicPr>
          <p:cNvPr id="6" name="圖片 5">
            <a:extLst>
              <a:ext uri="{FF2B5EF4-FFF2-40B4-BE49-F238E27FC236}">
                <a16:creationId xmlns:a16="http://schemas.microsoft.com/office/drawing/2014/main" id="{008396A9-7CFB-B02F-340A-1B4EC678F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grpSp>
        <p:nvGrpSpPr>
          <p:cNvPr id="13" name="群組 12">
            <a:extLst>
              <a:ext uri="{FF2B5EF4-FFF2-40B4-BE49-F238E27FC236}">
                <a16:creationId xmlns:a16="http://schemas.microsoft.com/office/drawing/2014/main" id="{7A45503D-7C9E-3CA3-66C7-FC019FE11D59}"/>
              </a:ext>
            </a:extLst>
          </p:cNvPr>
          <p:cNvGrpSpPr/>
          <p:nvPr/>
        </p:nvGrpSpPr>
        <p:grpSpPr>
          <a:xfrm>
            <a:off x="1524000" y="4343401"/>
            <a:ext cx="10449305" cy="1229144"/>
            <a:chOff x="2819400" y="4343401"/>
            <a:chExt cx="9153905" cy="1229144"/>
          </a:xfrm>
        </p:grpSpPr>
        <p:sp>
          <p:nvSpPr>
            <p:cNvPr id="2" name="object 2"/>
            <p:cNvSpPr txBox="1"/>
            <p:nvPr/>
          </p:nvSpPr>
          <p:spPr>
            <a:xfrm>
              <a:off x="4038600" y="4719075"/>
              <a:ext cx="7934705" cy="492443"/>
            </a:xfrm>
            <a:prstGeom prst="rect">
              <a:avLst/>
            </a:prstGeom>
          </p:spPr>
          <p:txBody>
            <a:bodyPr vert="horz" wrap="square" lIns="0" tIns="0" rIns="0" bIns="0" rtlCol="0">
              <a:spAutoFit/>
            </a:bodyPr>
            <a:lstStyle/>
            <a:p>
              <a:pPr marL="12700" algn="just"/>
              <a:r>
                <a:rPr lang="en-US" altLang="zh-TW" sz="3200" b="1" dirty="0">
                  <a:solidFill>
                    <a:srgbClr val="001F5F"/>
                  </a:solidFill>
                  <a:latin typeface="Arial" panose="020B0604020202020204" pitchFamily="34" charset="0"/>
                  <a:ea typeface="微軟正黑體" panose="020B0604030504040204" pitchFamily="34" charset="-120"/>
                </a:rPr>
                <a:t>Corporate Transformation &amp; Strategy</a:t>
              </a:r>
            </a:p>
          </p:txBody>
        </p:sp>
        <p:grpSp>
          <p:nvGrpSpPr>
            <p:cNvPr id="5" name="群組 4">
              <a:extLst>
                <a:ext uri="{FF2B5EF4-FFF2-40B4-BE49-F238E27FC236}">
                  <a16:creationId xmlns:a16="http://schemas.microsoft.com/office/drawing/2014/main" id="{06351AD6-283D-D098-73BA-5F5465CC3F74}"/>
                </a:ext>
              </a:extLst>
            </p:cNvPr>
            <p:cNvGrpSpPr/>
            <p:nvPr/>
          </p:nvGrpSpPr>
          <p:grpSpPr>
            <a:xfrm>
              <a:off x="2971794" y="4343401"/>
              <a:ext cx="982500" cy="1229144"/>
              <a:chOff x="397046" y="1296753"/>
              <a:chExt cx="219201" cy="332498"/>
            </a:xfrm>
          </p:grpSpPr>
          <p:sp>
            <p:nvSpPr>
              <p:cNvPr id="7" name="六邊形 6">
                <a:extLst>
                  <a:ext uri="{FF2B5EF4-FFF2-40B4-BE49-F238E27FC236}">
                    <a16:creationId xmlns:a16="http://schemas.microsoft.com/office/drawing/2014/main" id="{B7501DD3-7CD5-0A34-0B2C-5CAE133683FF}"/>
                  </a:ext>
                </a:extLst>
              </p:cNvPr>
              <p:cNvSpPr/>
              <p:nvPr/>
            </p:nvSpPr>
            <p:spPr>
              <a:xfrm rot="5400000">
                <a:off x="389544" y="1336449"/>
                <a:ext cx="266400" cy="187007"/>
              </a:xfrm>
              <a:prstGeom prst="hexagon">
                <a:avLst/>
              </a:prstGeom>
              <a:solidFill>
                <a:srgbClr val="E5EEFF"/>
              </a:solidFill>
            </p:spPr>
            <p:txBody>
              <a:bodyPr wrap="square" lIns="0" tIns="0" rIns="0" bIns="0" rtlCol="0" anchor="ctr"/>
              <a:lstStyle/>
              <a:p>
                <a:pPr algn="l"/>
                <a:endParaRPr lang="zh-TW" altLang="en-US">
                  <a:solidFill>
                    <a:schemeClr val="tx1">
                      <a:lumMod val="95000"/>
                      <a:lumOff val="5000"/>
                    </a:schemeClr>
                  </a:solidFill>
                </a:endParaRPr>
              </a:p>
            </p:txBody>
          </p:sp>
          <p:sp>
            <p:nvSpPr>
              <p:cNvPr id="8" name="六邊形 7">
                <a:extLst>
                  <a:ext uri="{FF2B5EF4-FFF2-40B4-BE49-F238E27FC236}">
                    <a16:creationId xmlns:a16="http://schemas.microsoft.com/office/drawing/2014/main" id="{3515E7AA-E13B-2433-7EB2-3EBA55220834}"/>
                  </a:ext>
                </a:extLst>
              </p:cNvPr>
              <p:cNvSpPr/>
              <p:nvPr/>
            </p:nvSpPr>
            <p:spPr>
              <a:xfrm rot="5400000">
                <a:off x="357962" y="1403159"/>
                <a:ext cx="265176" cy="187007"/>
              </a:xfrm>
              <a:prstGeom prst="hexagon">
                <a:avLst/>
              </a:prstGeom>
              <a:solidFill>
                <a:srgbClr val="002060"/>
              </a:solidFill>
            </p:spPr>
            <p:txBody>
              <a:bodyPr wrap="square" lIns="0" tIns="0" rIns="0" bIns="0" rtlCol="0" anchor="ctr"/>
              <a:lstStyle/>
              <a:p>
                <a:pPr algn="l"/>
                <a:endParaRPr lang="zh-TW" altLang="en-US">
                  <a:solidFill>
                    <a:schemeClr val="tx1">
                      <a:lumMod val="95000"/>
                      <a:lumOff val="5000"/>
                    </a:schemeClr>
                  </a:solidFill>
                </a:endParaRPr>
              </a:p>
            </p:txBody>
          </p:sp>
        </p:grpSp>
        <p:cxnSp>
          <p:nvCxnSpPr>
            <p:cNvPr id="10" name="直線接點 9">
              <a:extLst>
                <a:ext uri="{FF2B5EF4-FFF2-40B4-BE49-F238E27FC236}">
                  <a16:creationId xmlns:a16="http://schemas.microsoft.com/office/drawing/2014/main" id="{19E42748-B75A-AEAA-C3CE-A388C0A5B0D5}"/>
                </a:ext>
              </a:extLst>
            </p:cNvPr>
            <p:cNvCxnSpPr>
              <a:cxnSpLocks/>
            </p:cNvCxnSpPr>
            <p:nvPr/>
          </p:nvCxnSpPr>
          <p:spPr>
            <a:xfrm>
              <a:off x="2819400" y="5359551"/>
              <a:ext cx="7162800" cy="0"/>
            </a:xfrm>
            <a:prstGeom prst="line">
              <a:avLst/>
            </a:prstGeom>
            <a:ln w="38100">
              <a:solidFill>
                <a:srgbClr val="001F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103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5DD8-F6BD-3461-1E89-7D0441A8F8A8}"/>
            </a:ext>
          </a:extLst>
        </p:cNvPr>
        <p:cNvGrpSpPr/>
        <p:nvPr/>
      </p:nvGrpSpPr>
      <p:grpSpPr>
        <a:xfrm>
          <a:off x="0" y="0"/>
          <a:ext cx="0" cy="0"/>
          <a:chOff x="0" y="0"/>
          <a:chExt cx="0" cy="0"/>
        </a:xfrm>
      </p:grpSpPr>
      <p:pic>
        <p:nvPicPr>
          <p:cNvPr id="50" name="圖片 49">
            <a:extLst>
              <a:ext uri="{FF2B5EF4-FFF2-40B4-BE49-F238E27FC236}">
                <a16:creationId xmlns:a16="http://schemas.microsoft.com/office/drawing/2014/main" id="{009B8F1B-ACEF-E3B8-406F-A1D04756E90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05444" y="5530907"/>
            <a:ext cx="4305911" cy="1066949"/>
          </a:xfrm>
          <a:prstGeom prst="rect">
            <a:avLst/>
          </a:prstGeom>
        </p:spPr>
      </p:pic>
      <p:sp>
        <p:nvSpPr>
          <p:cNvPr id="4" name="object 6">
            <a:extLst>
              <a:ext uri="{FF2B5EF4-FFF2-40B4-BE49-F238E27FC236}">
                <a16:creationId xmlns:a16="http://schemas.microsoft.com/office/drawing/2014/main" id="{0344D764-9ED3-5D7F-7270-10A16D44FE98}"/>
              </a:ext>
            </a:extLst>
          </p:cNvPr>
          <p:cNvSpPr txBox="1"/>
          <p:nvPr/>
        </p:nvSpPr>
        <p:spPr>
          <a:xfrm>
            <a:off x="364953" y="275084"/>
            <a:ext cx="5731047" cy="615553"/>
          </a:xfrm>
          <a:prstGeom prst="rect">
            <a:avLst/>
          </a:prstGeom>
        </p:spPr>
        <p:txBody>
          <a:bodyPr vert="horz" wrap="square" lIns="0" tIns="0" rIns="0" bIns="0" rtlCol="0">
            <a:spAutoFit/>
          </a:bodyPr>
          <a:lstStyle/>
          <a:p>
            <a:pPr marL="12700">
              <a:lnSpc>
                <a:spcPct val="100000"/>
              </a:lnSpc>
            </a:pPr>
            <a:r>
              <a:rPr lang="en-US" altLang="zh-TW" sz="4000" b="1" u="none" kern="1200" dirty="0">
                <a:solidFill>
                  <a:srgbClr val="002060"/>
                </a:solidFill>
                <a:latin typeface="Arial" panose="020B0604020202020204" pitchFamily="34" charset="0"/>
                <a:ea typeface="微軟正黑體" panose="020B0604030504040204" pitchFamily="34" charset="-120"/>
                <a:cs typeface="Times New Roman" panose="02020603050405020304" pitchFamily="18" charset="0"/>
              </a:rPr>
              <a:t>Product Development</a:t>
            </a:r>
            <a:endParaRPr lang="zh-TW" altLang="en-US" sz="4000" dirty="0">
              <a:latin typeface="Arial" panose="020B0604020202020204" pitchFamily="34" charset="0"/>
              <a:ea typeface="微軟正黑體" panose="020B0604030504040204" pitchFamily="34" charset="-120"/>
              <a:cs typeface="微軟正黑體"/>
            </a:endParaRPr>
          </a:p>
        </p:txBody>
      </p:sp>
      <p:pic>
        <p:nvPicPr>
          <p:cNvPr id="5" name="圖片 4" descr="一張含有 文字, 字型, 標誌, 符號 的圖片&#10;&#10;自動產生的描述">
            <a:extLst>
              <a:ext uri="{FF2B5EF4-FFF2-40B4-BE49-F238E27FC236}">
                <a16:creationId xmlns:a16="http://schemas.microsoft.com/office/drawing/2014/main" id="{04E0BBF3-E8F1-0A65-950D-E5F28DF9E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pic>
        <p:nvPicPr>
          <p:cNvPr id="2" name="圖片 1">
            <a:extLst>
              <a:ext uri="{FF2B5EF4-FFF2-40B4-BE49-F238E27FC236}">
                <a16:creationId xmlns:a16="http://schemas.microsoft.com/office/drawing/2014/main" id="{DAA71BB3-2185-09F0-97BC-8960D2B93A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grpSp>
        <p:nvGrpSpPr>
          <p:cNvPr id="47" name="群組 46">
            <a:extLst>
              <a:ext uri="{FF2B5EF4-FFF2-40B4-BE49-F238E27FC236}">
                <a16:creationId xmlns:a16="http://schemas.microsoft.com/office/drawing/2014/main" id="{11FEE9CF-EF1B-4ACC-7CD9-585744DEAF3A}"/>
              </a:ext>
            </a:extLst>
          </p:cNvPr>
          <p:cNvGrpSpPr/>
          <p:nvPr/>
        </p:nvGrpSpPr>
        <p:grpSpPr>
          <a:xfrm>
            <a:off x="179762" y="1679762"/>
            <a:ext cx="11918197" cy="3452374"/>
            <a:chOff x="156687" y="2275706"/>
            <a:chExt cx="11918197" cy="3452374"/>
          </a:xfrm>
        </p:grpSpPr>
        <p:grpSp>
          <p:nvGrpSpPr>
            <p:cNvPr id="3" name="群組 2">
              <a:extLst>
                <a:ext uri="{FF2B5EF4-FFF2-40B4-BE49-F238E27FC236}">
                  <a16:creationId xmlns:a16="http://schemas.microsoft.com/office/drawing/2014/main" id="{C8742E17-A73D-0539-0199-68CB14485E48}"/>
                </a:ext>
              </a:extLst>
            </p:cNvPr>
            <p:cNvGrpSpPr/>
            <p:nvPr/>
          </p:nvGrpSpPr>
          <p:grpSpPr>
            <a:xfrm>
              <a:off x="156687" y="2275706"/>
              <a:ext cx="3810001" cy="3452374"/>
              <a:chOff x="1295400" y="1716180"/>
              <a:chExt cx="3810001" cy="3452374"/>
            </a:xfrm>
          </p:grpSpPr>
          <p:sp>
            <p:nvSpPr>
              <p:cNvPr id="6" name="矩形 5">
                <a:extLst>
                  <a:ext uri="{FF2B5EF4-FFF2-40B4-BE49-F238E27FC236}">
                    <a16:creationId xmlns:a16="http://schemas.microsoft.com/office/drawing/2014/main" id="{F27E40B5-74FE-C775-5BBA-1386E3F9429A}"/>
                  </a:ext>
                </a:extLst>
              </p:cNvPr>
              <p:cNvSpPr/>
              <p:nvPr/>
            </p:nvSpPr>
            <p:spPr>
              <a:xfrm>
                <a:off x="1295401" y="1957160"/>
                <a:ext cx="3810000" cy="291964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92489F76-1528-FC9E-CD2D-962E825E7CE3}"/>
                  </a:ext>
                </a:extLst>
              </p:cNvPr>
              <p:cNvSpPr/>
              <p:nvPr/>
            </p:nvSpPr>
            <p:spPr>
              <a:xfrm>
                <a:off x="1499592" y="2107521"/>
                <a:ext cx="3377207" cy="2769279"/>
              </a:xfrm>
              <a:prstGeom prst="rect">
                <a:avLst/>
              </a:prstGeom>
              <a:solidFill>
                <a:schemeClr val="bg1"/>
              </a:solidFill>
              <a:ln>
                <a:solidFill>
                  <a:schemeClr val="bg1">
                    <a:lumMod val="95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b="1" dirty="0">
                  <a:solidFill>
                    <a:schemeClr val="accent1">
                      <a:lumMod val="50000"/>
                    </a:schemeClr>
                  </a:solidFill>
                  <a:latin typeface="Arial" panose="020B0604020202020204" pitchFamily="34" charset="0"/>
                  <a:ea typeface="微軟正黑體" panose="020B0604030504040204" pitchFamily="34" charset="-120"/>
                </a:endParaRPr>
              </a:p>
            </p:txBody>
          </p:sp>
          <p:sp>
            <p:nvSpPr>
              <p:cNvPr id="11" name="矩形: 圓角 10">
                <a:extLst>
                  <a:ext uri="{FF2B5EF4-FFF2-40B4-BE49-F238E27FC236}">
                    <a16:creationId xmlns:a16="http://schemas.microsoft.com/office/drawing/2014/main" id="{5239FA48-5AF2-85BC-64FD-03C64026B8D8}"/>
                  </a:ext>
                </a:extLst>
              </p:cNvPr>
              <p:cNvSpPr/>
              <p:nvPr/>
            </p:nvSpPr>
            <p:spPr>
              <a:xfrm>
                <a:off x="1928195" y="1716180"/>
                <a:ext cx="2857444" cy="61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baseline="0"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Electronic Chemicals Department</a:t>
                </a:r>
                <a:endParaRPr lang="zh-TW" altLang="en-US" b="1" baseline="0"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2" name="文字方塊 11">
                <a:extLst>
                  <a:ext uri="{FF2B5EF4-FFF2-40B4-BE49-F238E27FC236}">
                    <a16:creationId xmlns:a16="http://schemas.microsoft.com/office/drawing/2014/main" id="{C870B9AA-C0EE-CE7D-EF75-84F09EAE9B93}"/>
                  </a:ext>
                </a:extLst>
              </p:cNvPr>
              <p:cNvSpPr txBox="1"/>
              <p:nvPr/>
            </p:nvSpPr>
            <p:spPr>
              <a:xfrm>
                <a:off x="1480590" y="2555600"/>
                <a:ext cx="3377207" cy="1384995"/>
              </a:xfrm>
              <a:prstGeom prst="rect">
                <a:avLst/>
              </a:prstGeom>
              <a:noFill/>
            </p:spPr>
            <p:txBody>
              <a:bodyPr wrap="square">
                <a:spAutoFit/>
              </a:bodyPr>
              <a:lstStyle/>
              <a:p>
                <a:pPr marL="285750" indent="-285750">
                  <a:buFont typeface="Arial" panose="020B0604020202020204" pitchFamily="34" charset="0"/>
                  <a:buChar char="•"/>
                </a:pPr>
                <a:r>
                  <a:rPr lang="en-US" altLang="zh-TW" sz="1200" b="1" dirty="0">
                    <a:solidFill>
                      <a:schemeClr val="accent1">
                        <a:lumMod val="50000"/>
                      </a:schemeClr>
                    </a:solidFill>
                    <a:latin typeface="Arial" panose="020B0604020202020204" pitchFamily="34" charset="0"/>
                    <a:ea typeface="微軟正黑體" panose="020B0604030504040204" pitchFamily="34" charset="-120"/>
                  </a:rPr>
                  <a:t>The existing four electronic-grade sulfuric acid production lines have an operating rate of 70%.</a:t>
                </a:r>
              </a:p>
              <a:p>
                <a:pPr marL="285750" indent="-285750">
                  <a:buFont typeface="Arial" panose="020B0604020202020204" pitchFamily="34" charset="0"/>
                  <a:buChar char="•"/>
                </a:pPr>
                <a:r>
                  <a:rPr lang="en-US" altLang="zh-TW" sz="1200" b="1" dirty="0">
                    <a:solidFill>
                      <a:schemeClr val="accent1">
                        <a:lumMod val="50000"/>
                      </a:schemeClr>
                    </a:solidFill>
                    <a:latin typeface="Arial" panose="020B0604020202020204" pitchFamily="34" charset="0"/>
                    <a:ea typeface="微軟正黑體" panose="020B0604030504040204" pitchFamily="34" charset="-120"/>
                  </a:rPr>
                  <a:t>The fifth electronic-grade sulfuric acid production line is expected to be completed in Q1 of next year, with an annual output of 30,000 tons</a:t>
                </a:r>
                <a:endParaRPr lang="zh-TW" altLang="en-US" sz="1200" b="1" dirty="0">
                  <a:solidFill>
                    <a:schemeClr val="accent1">
                      <a:lumMod val="50000"/>
                    </a:schemeClr>
                  </a:solidFill>
                  <a:latin typeface="Arial" panose="020B0604020202020204" pitchFamily="34" charset="0"/>
                  <a:ea typeface="微軟正黑體" panose="020B0604030504040204" pitchFamily="34" charset="-120"/>
                </a:endParaRPr>
              </a:p>
            </p:txBody>
          </p:sp>
          <p:sp>
            <p:nvSpPr>
              <p:cNvPr id="13" name="矩形 12">
                <a:extLst>
                  <a:ext uri="{FF2B5EF4-FFF2-40B4-BE49-F238E27FC236}">
                    <a16:creationId xmlns:a16="http://schemas.microsoft.com/office/drawing/2014/main" id="{649769FC-0BC7-B460-0442-F3870D11DEF3}"/>
                  </a:ext>
                </a:extLst>
              </p:cNvPr>
              <p:cNvSpPr/>
              <p:nvPr/>
            </p:nvSpPr>
            <p:spPr>
              <a:xfrm>
                <a:off x="1295401" y="4293658"/>
                <a:ext cx="3810000" cy="685800"/>
              </a:xfrm>
              <a:prstGeom prst="rect">
                <a:avLst/>
              </a:prstGeom>
              <a:solidFill>
                <a:srgbClr val="FAE4D5"/>
              </a:solidFill>
            </p:spPr>
            <p:txBody>
              <a:bodyPr wrap="square" lIns="0" tIns="0" rIns="0" bIns="0" rtlCol="0" anchor="ctr"/>
              <a:lstStyle/>
              <a:p>
                <a:pPr algn="l"/>
                <a:endParaRPr lang="zh-TW" altLang="en-US"/>
              </a:p>
            </p:txBody>
          </p:sp>
          <p:sp>
            <p:nvSpPr>
              <p:cNvPr id="15" name="文字方塊 14">
                <a:extLst>
                  <a:ext uri="{FF2B5EF4-FFF2-40B4-BE49-F238E27FC236}">
                    <a16:creationId xmlns:a16="http://schemas.microsoft.com/office/drawing/2014/main" id="{3E10014A-803A-DF14-A9BB-4B06EFBB7E75}"/>
                  </a:ext>
                </a:extLst>
              </p:cNvPr>
              <p:cNvSpPr txBox="1"/>
              <p:nvPr/>
            </p:nvSpPr>
            <p:spPr>
              <a:xfrm>
                <a:off x="1295400" y="4367886"/>
                <a:ext cx="3810000" cy="800668"/>
              </a:xfrm>
              <a:prstGeom prst="rect">
                <a:avLst/>
              </a:prstGeom>
              <a:noFill/>
            </p:spPr>
            <p:txBody>
              <a:bodyPr wrap="square">
                <a:spAutoFit/>
              </a:bodyPr>
              <a:lstStyle/>
              <a:p>
                <a:pPr marL="0" marR="0" lvl="0" indent="0" algn="just" defTabSz="914400" rtl="0" eaLnBrk="1" fontAlgn="auto" latinLnBrk="0" hangingPunct="0">
                  <a:lnSpc>
                    <a:spcPts val="3000"/>
                  </a:lnSpc>
                  <a:buClrTx/>
                  <a:buSzTx/>
                  <a:buFontTx/>
                  <a:buNone/>
                  <a:tabLst/>
                  <a:defRPr/>
                </a:pPr>
                <a:r>
                  <a:rPr lang="en-US" altLang="zh-TW" sz="1200" b="1" dirty="0">
                    <a:solidFill>
                      <a:srgbClr val="FF0000"/>
                    </a:solidFill>
                    <a:latin typeface="Arial" panose="020B0604020202020204" pitchFamily="34" charset="0"/>
                    <a:ea typeface="微軟正黑體" panose="020B0604030504040204" pitchFamily="34" charset="-120"/>
                  </a:rPr>
                  <a:t>Strengthening semiconductor supply capabilities</a:t>
                </a:r>
              </a:p>
              <a:p>
                <a:pPr marL="0" marR="0" lvl="0" indent="0" algn="just" defTabSz="914400" rtl="0" eaLnBrk="1" fontAlgn="auto" latinLnBrk="0" hangingPunct="0">
                  <a:lnSpc>
                    <a:spcPts val="3000"/>
                  </a:lnSpc>
                  <a:buClrTx/>
                  <a:buSzTx/>
                  <a:buFontTx/>
                  <a:buNone/>
                  <a:tabLst/>
                  <a:defRPr/>
                </a:pPr>
                <a:endParaRPr lang="zh-TW" altLang="en-US" sz="1200" b="1" dirty="0">
                  <a:solidFill>
                    <a:srgbClr val="FF0000"/>
                  </a:solidFill>
                  <a:latin typeface="Arial" panose="020B0604020202020204" pitchFamily="34" charset="0"/>
                  <a:ea typeface="微軟正黑體" panose="020B0604030504040204" pitchFamily="34" charset="-120"/>
                </a:endParaRPr>
              </a:p>
            </p:txBody>
          </p:sp>
        </p:grpSp>
        <p:grpSp>
          <p:nvGrpSpPr>
            <p:cNvPr id="17" name="群組 16">
              <a:extLst>
                <a:ext uri="{FF2B5EF4-FFF2-40B4-BE49-F238E27FC236}">
                  <a16:creationId xmlns:a16="http://schemas.microsoft.com/office/drawing/2014/main" id="{2C602CEC-0C40-A20D-66F3-A09B149EFEB2}"/>
                </a:ext>
              </a:extLst>
            </p:cNvPr>
            <p:cNvGrpSpPr/>
            <p:nvPr/>
          </p:nvGrpSpPr>
          <p:grpSpPr>
            <a:xfrm>
              <a:off x="4167925" y="2275706"/>
              <a:ext cx="3810000" cy="3263278"/>
              <a:chOff x="1348853" y="1716180"/>
              <a:chExt cx="3810000" cy="3263278"/>
            </a:xfrm>
          </p:grpSpPr>
          <p:sp>
            <p:nvSpPr>
              <p:cNvPr id="19" name="矩形 18">
                <a:extLst>
                  <a:ext uri="{FF2B5EF4-FFF2-40B4-BE49-F238E27FC236}">
                    <a16:creationId xmlns:a16="http://schemas.microsoft.com/office/drawing/2014/main" id="{ED81ECF4-495A-471D-91A4-46D5A093981F}"/>
                  </a:ext>
                </a:extLst>
              </p:cNvPr>
              <p:cNvSpPr/>
              <p:nvPr/>
            </p:nvSpPr>
            <p:spPr>
              <a:xfrm>
                <a:off x="1348853" y="1957160"/>
                <a:ext cx="3810000" cy="291964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矩形 20">
                <a:extLst>
                  <a:ext uri="{FF2B5EF4-FFF2-40B4-BE49-F238E27FC236}">
                    <a16:creationId xmlns:a16="http://schemas.microsoft.com/office/drawing/2014/main" id="{12C2B845-FA58-69C8-BAF8-44B920926BBE}"/>
                  </a:ext>
                </a:extLst>
              </p:cNvPr>
              <p:cNvSpPr/>
              <p:nvPr/>
            </p:nvSpPr>
            <p:spPr>
              <a:xfrm>
                <a:off x="1641776" y="1857107"/>
                <a:ext cx="3377207" cy="2769279"/>
              </a:xfrm>
              <a:prstGeom prst="rect">
                <a:avLst/>
              </a:prstGeom>
              <a:solidFill>
                <a:schemeClr val="bg1"/>
              </a:solidFill>
              <a:ln>
                <a:solidFill>
                  <a:schemeClr val="bg1">
                    <a:lumMod val="95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b="1" dirty="0">
                  <a:solidFill>
                    <a:schemeClr val="accent1">
                      <a:lumMod val="50000"/>
                    </a:schemeClr>
                  </a:solidFill>
                  <a:latin typeface="Arial" panose="020B0604020202020204" pitchFamily="34" charset="0"/>
                  <a:ea typeface="微軟正黑體" panose="020B0604030504040204" pitchFamily="34" charset="-120"/>
                </a:endParaRPr>
              </a:p>
            </p:txBody>
          </p:sp>
          <p:sp>
            <p:nvSpPr>
              <p:cNvPr id="23" name="矩形: 圓角 22">
                <a:extLst>
                  <a:ext uri="{FF2B5EF4-FFF2-40B4-BE49-F238E27FC236}">
                    <a16:creationId xmlns:a16="http://schemas.microsoft.com/office/drawing/2014/main" id="{AFFEAEB4-8F32-A903-F1A8-CF184E60C127}"/>
                  </a:ext>
                </a:extLst>
              </p:cNvPr>
              <p:cNvSpPr/>
              <p:nvPr/>
            </p:nvSpPr>
            <p:spPr>
              <a:xfrm>
                <a:off x="1981647" y="1716180"/>
                <a:ext cx="2520000" cy="61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baseline="0"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Specialty Chemicals Department</a:t>
                </a:r>
                <a:endParaRPr lang="zh-TW" altLang="en-US" b="1" baseline="0"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25" name="文字方塊 24">
                <a:extLst>
                  <a:ext uri="{FF2B5EF4-FFF2-40B4-BE49-F238E27FC236}">
                    <a16:creationId xmlns:a16="http://schemas.microsoft.com/office/drawing/2014/main" id="{725BA476-295F-D7D0-922E-2E3D6A383D7D}"/>
                  </a:ext>
                </a:extLst>
              </p:cNvPr>
              <p:cNvSpPr txBox="1"/>
              <p:nvPr/>
            </p:nvSpPr>
            <p:spPr>
              <a:xfrm>
                <a:off x="1791544" y="2711691"/>
                <a:ext cx="2620705" cy="1015663"/>
              </a:xfrm>
              <a:prstGeom prst="rect">
                <a:avLst/>
              </a:prstGeom>
              <a:noFill/>
            </p:spPr>
            <p:txBody>
              <a:bodyPr wrap="square">
                <a:spAutoFit/>
              </a:bodyPr>
              <a:lstStyle/>
              <a:p>
                <a:pPr marL="360000" lvl="1" indent="-180000">
                  <a:buFont typeface="Arial" panose="020B0604020202020204" pitchFamily="34" charset="0"/>
                  <a:buChar char="•"/>
                </a:pPr>
                <a:r>
                  <a:rPr lang="en-US" altLang="zh-TW" sz="1200" b="1" dirty="0">
                    <a:solidFill>
                      <a:schemeClr val="accent1">
                        <a:lumMod val="50000"/>
                      </a:schemeClr>
                    </a:solidFill>
                    <a:latin typeface="Arial" panose="020B0604020202020204" pitchFamily="34" charset="0"/>
                    <a:ea typeface="微軟正黑體" panose="020B0604030504040204" pitchFamily="34" charset="-120"/>
                  </a:rPr>
                  <a:t>High frequency resin materials</a:t>
                </a:r>
              </a:p>
              <a:p>
                <a:pPr marL="360000" lvl="1" indent="-180000">
                  <a:buFont typeface="Arial" panose="020B0604020202020204" pitchFamily="34" charset="0"/>
                  <a:buChar char="•"/>
                </a:pPr>
                <a:r>
                  <a:rPr lang="en-US" altLang="zh-TW" sz="1200" b="1" dirty="0">
                    <a:solidFill>
                      <a:schemeClr val="accent1">
                        <a:lumMod val="50000"/>
                      </a:schemeClr>
                    </a:solidFill>
                    <a:latin typeface="Arial" panose="020B0604020202020204" pitchFamily="34" charset="0"/>
                    <a:ea typeface="微軟正黑體" panose="020B0604030504040204" pitchFamily="34" charset="-120"/>
                  </a:rPr>
                  <a:t>Aerospace fuel</a:t>
                </a:r>
              </a:p>
              <a:p>
                <a:pPr marL="360000" lvl="1" indent="-180000">
                  <a:buFont typeface="Arial" panose="020B0604020202020204" pitchFamily="34" charset="0"/>
                  <a:buChar char="•"/>
                </a:pPr>
                <a:r>
                  <a:rPr lang="en-US" altLang="zh-TW" sz="1200" b="1" dirty="0">
                    <a:solidFill>
                      <a:schemeClr val="accent1">
                        <a:lumMod val="50000"/>
                      </a:schemeClr>
                    </a:solidFill>
                    <a:latin typeface="Arial" panose="020B0604020202020204" pitchFamily="34" charset="0"/>
                    <a:ea typeface="微軟正黑體" panose="020B0604030504040204" pitchFamily="34" charset="-120"/>
                  </a:rPr>
                  <a:t>Engineering plastic monomers</a:t>
                </a:r>
                <a:endParaRPr lang="zh-TW" altLang="en-US" sz="1200" b="1" dirty="0">
                  <a:solidFill>
                    <a:schemeClr val="accent1">
                      <a:lumMod val="50000"/>
                    </a:schemeClr>
                  </a:solidFill>
                  <a:latin typeface="Arial" panose="020B0604020202020204" pitchFamily="34" charset="0"/>
                  <a:ea typeface="微軟正黑體" panose="020B0604030504040204" pitchFamily="34" charset="-120"/>
                </a:endParaRPr>
              </a:p>
            </p:txBody>
          </p:sp>
          <p:sp>
            <p:nvSpPr>
              <p:cNvPr id="27" name="矩形 26">
                <a:extLst>
                  <a:ext uri="{FF2B5EF4-FFF2-40B4-BE49-F238E27FC236}">
                    <a16:creationId xmlns:a16="http://schemas.microsoft.com/office/drawing/2014/main" id="{0372F1A3-206E-6ED4-EC39-3B61AF37E962}"/>
                  </a:ext>
                </a:extLst>
              </p:cNvPr>
              <p:cNvSpPr/>
              <p:nvPr/>
            </p:nvSpPr>
            <p:spPr>
              <a:xfrm>
                <a:off x="1348853" y="4293658"/>
                <a:ext cx="3810000" cy="685800"/>
              </a:xfrm>
              <a:prstGeom prst="rect">
                <a:avLst/>
              </a:prstGeom>
              <a:solidFill>
                <a:srgbClr val="FAE4D5"/>
              </a:solidFill>
            </p:spPr>
            <p:txBody>
              <a:bodyPr wrap="square" lIns="0" tIns="0" rIns="0" bIns="0" rtlCol="0" anchor="ctr"/>
              <a:lstStyle/>
              <a:p>
                <a:pPr algn="l"/>
                <a:endParaRPr lang="zh-TW" altLang="en-US"/>
              </a:p>
            </p:txBody>
          </p:sp>
          <p:sp>
            <p:nvSpPr>
              <p:cNvPr id="29" name="文字方塊 28">
                <a:extLst>
                  <a:ext uri="{FF2B5EF4-FFF2-40B4-BE49-F238E27FC236}">
                    <a16:creationId xmlns:a16="http://schemas.microsoft.com/office/drawing/2014/main" id="{9CE4320E-C237-0E7F-1C88-8EDAA83DD9FE}"/>
                  </a:ext>
                </a:extLst>
              </p:cNvPr>
              <p:cNvSpPr txBox="1"/>
              <p:nvPr/>
            </p:nvSpPr>
            <p:spPr>
              <a:xfrm>
                <a:off x="1931294" y="4371895"/>
                <a:ext cx="2922759" cy="415948"/>
              </a:xfrm>
              <a:prstGeom prst="rect">
                <a:avLst/>
              </a:prstGeom>
              <a:noFill/>
            </p:spPr>
            <p:txBody>
              <a:bodyPr wrap="square">
                <a:spAutoFit/>
              </a:bodyPr>
              <a:lstStyle/>
              <a:p>
                <a:pPr marL="0" marR="0" lvl="0" indent="0" algn="just" defTabSz="914400" rtl="0" eaLnBrk="1" fontAlgn="auto" latinLnBrk="0" hangingPunct="0">
                  <a:lnSpc>
                    <a:spcPts val="3000"/>
                  </a:lnSpc>
                  <a:buClrTx/>
                  <a:buSzTx/>
                  <a:buFontTx/>
                  <a:buNone/>
                  <a:tabLst/>
                  <a:defRPr/>
                </a:pPr>
                <a:r>
                  <a:rPr lang="en-US" altLang="zh-TW" sz="1200" b="1" dirty="0">
                    <a:solidFill>
                      <a:srgbClr val="FF0000"/>
                    </a:solidFill>
                    <a:latin typeface="Arial" panose="020B0604020202020204" pitchFamily="34" charset="0"/>
                    <a:ea typeface="微軟正黑體" panose="020B0604030504040204" pitchFamily="34" charset="-120"/>
                  </a:rPr>
                  <a:t>Focus on the co-development model</a:t>
                </a:r>
                <a:endParaRPr lang="zh-TW" altLang="en-US" sz="1200" b="1" dirty="0">
                  <a:solidFill>
                    <a:srgbClr val="FF0000"/>
                  </a:solidFill>
                  <a:latin typeface="Arial" panose="020B0604020202020204" pitchFamily="34" charset="0"/>
                  <a:ea typeface="微軟正黑體" panose="020B0604030504040204" pitchFamily="34" charset="-120"/>
                </a:endParaRPr>
              </a:p>
            </p:txBody>
          </p:sp>
        </p:grpSp>
        <p:grpSp>
          <p:nvGrpSpPr>
            <p:cNvPr id="31" name="群組 30">
              <a:extLst>
                <a:ext uri="{FF2B5EF4-FFF2-40B4-BE49-F238E27FC236}">
                  <a16:creationId xmlns:a16="http://schemas.microsoft.com/office/drawing/2014/main" id="{BFDEAC94-AD51-8D74-6DCB-7AD9C8A7633B}"/>
                </a:ext>
              </a:extLst>
            </p:cNvPr>
            <p:cNvGrpSpPr/>
            <p:nvPr/>
          </p:nvGrpSpPr>
          <p:grpSpPr>
            <a:xfrm>
              <a:off x="8161526" y="2275706"/>
              <a:ext cx="3913358" cy="3294337"/>
              <a:chOff x="1277765" y="1716180"/>
              <a:chExt cx="3913358" cy="3294337"/>
            </a:xfrm>
          </p:grpSpPr>
          <p:sp>
            <p:nvSpPr>
              <p:cNvPr id="33" name="矩形 32">
                <a:extLst>
                  <a:ext uri="{FF2B5EF4-FFF2-40B4-BE49-F238E27FC236}">
                    <a16:creationId xmlns:a16="http://schemas.microsoft.com/office/drawing/2014/main" id="{B3ACAA51-8843-642F-CDA0-EC5567FD5BAC}"/>
                  </a:ext>
                </a:extLst>
              </p:cNvPr>
              <p:cNvSpPr/>
              <p:nvPr/>
            </p:nvSpPr>
            <p:spPr>
              <a:xfrm>
                <a:off x="1295401" y="1957160"/>
                <a:ext cx="3810000" cy="291964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5" name="矩形 34">
                <a:extLst>
                  <a:ext uri="{FF2B5EF4-FFF2-40B4-BE49-F238E27FC236}">
                    <a16:creationId xmlns:a16="http://schemas.microsoft.com/office/drawing/2014/main" id="{8FB87D76-DDEF-D179-ADD8-5228A1902A8A}"/>
                  </a:ext>
                </a:extLst>
              </p:cNvPr>
              <p:cNvSpPr/>
              <p:nvPr/>
            </p:nvSpPr>
            <p:spPr>
              <a:xfrm>
                <a:off x="1499592" y="2107521"/>
                <a:ext cx="3377207" cy="2769279"/>
              </a:xfrm>
              <a:prstGeom prst="rect">
                <a:avLst/>
              </a:prstGeom>
              <a:solidFill>
                <a:schemeClr val="bg1"/>
              </a:solidFill>
              <a:ln>
                <a:solidFill>
                  <a:schemeClr val="bg1">
                    <a:lumMod val="95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b="1" dirty="0">
                  <a:solidFill>
                    <a:schemeClr val="accent1">
                      <a:lumMod val="50000"/>
                    </a:schemeClr>
                  </a:solidFill>
                  <a:latin typeface="Arial" panose="020B0604020202020204" pitchFamily="34" charset="0"/>
                  <a:ea typeface="微軟正黑體" panose="020B0604030504040204" pitchFamily="34" charset="-120"/>
                </a:endParaRPr>
              </a:p>
            </p:txBody>
          </p:sp>
          <p:sp>
            <p:nvSpPr>
              <p:cNvPr id="43" name="矩形: 圓角 42">
                <a:extLst>
                  <a:ext uri="{FF2B5EF4-FFF2-40B4-BE49-F238E27FC236}">
                    <a16:creationId xmlns:a16="http://schemas.microsoft.com/office/drawing/2014/main" id="{D12EE8D3-0EAA-2168-18C2-5A96B3A8CE05}"/>
                  </a:ext>
                </a:extLst>
              </p:cNvPr>
              <p:cNvSpPr/>
              <p:nvPr/>
            </p:nvSpPr>
            <p:spPr>
              <a:xfrm>
                <a:off x="1928195" y="1716180"/>
                <a:ext cx="2520000" cy="61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baseline="0"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Basic Chemicals Department</a:t>
                </a:r>
                <a:endParaRPr lang="zh-TW" altLang="en-US" b="1" baseline="0" dirty="0">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44" name="文字方塊 43">
                <a:extLst>
                  <a:ext uri="{FF2B5EF4-FFF2-40B4-BE49-F238E27FC236}">
                    <a16:creationId xmlns:a16="http://schemas.microsoft.com/office/drawing/2014/main" id="{57131260-6FF0-4324-9A14-8775A0429D54}"/>
                  </a:ext>
                </a:extLst>
              </p:cNvPr>
              <p:cNvSpPr txBox="1"/>
              <p:nvPr/>
            </p:nvSpPr>
            <p:spPr>
              <a:xfrm>
                <a:off x="1661313" y="2569160"/>
                <a:ext cx="3215486" cy="830997"/>
              </a:xfrm>
              <a:prstGeom prst="rect">
                <a:avLst/>
              </a:prstGeom>
              <a:noFill/>
            </p:spPr>
            <p:txBody>
              <a:bodyPr wrap="square">
                <a:spAutoFit/>
              </a:bodyPr>
              <a:lstStyle/>
              <a:p>
                <a:r>
                  <a:rPr lang="en-US" altLang="zh-TW" sz="1200" b="1" dirty="0">
                    <a:solidFill>
                      <a:schemeClr val="accent1">
                        <a:lumMod val="50000"/>
                      </a:schemeClr>
                    </a:solidFill>
                    <a:latin typeface="Arial" panose="020B0604020202020204" pitchFamily="34" charset="0"/>
                    <a:ea typeface="微軟正黑體" panose="020B0604030504040204" pitchFamily="34" charset="-120"/>
                  </a:rPr>
                  <a:t>Extending from serving the water treatment industry to circular economy applications, we provide solutions rather than simply selling products.</a:t>
                </a:r>
                <a:endParaRPr lang="zh-TW" altLang="en-US" sz="1200" b="1" dirty="0">
                  <a:solidFill>
                    <a:schemeClr val="accent1">
                      <a:lumMod val="50000"/>
                    </a:schemeClr>
                  </a:solidFill>
                  <a:latin typeface="Arial" panose="020B0604020202020204" pitchFamily="34" charset="0"/>
                  <a:ea typeface="微軟正黑體" panose="020B0604030504040204" pitchFamily="34" charset="-120"/>
                </a:endParaRPr>
              </a:p>
            </p:txBody>
          </p:sp>
          <p:sp>
            <p:nvSpPr>
              <p:cNvPr id="45" name="矩形 44">
                <a:extLst>
                  <a:ext uri="{FF2B5EF4-FFF2-40B4-BE49-F238E27FC236}">
                    <a16:creationId xmlns:a16="http://schemas.microsoft.com/office/drawing/2014/main" id="{3866E59B-F1BF-7B0D-BE96-4AEDC0D00510}"/>
                  </a:ext>
                </a:extLst>
              </p:cNvPr>
              <p:cNvSpPr/>
              <p:nvPr/>
            </p:nvSpPr>
            <p:spPr>
              <a:xfrm>
                <a:off x="1295401" y="4293658"/>
                <a:ext cx="3810000" cy="685800"/>
              </a:xfrm>
              <a:prstGeom prst="rect">
                <a:avLst/>
              </a:prstGeom>
              <a:solidFill>
                <a:srgbClr val="FAE4D5"/>
              </a:solidFill>
            </p:spPr>
            <p:txBody>
              <a:bodyPr wrap="square" lIns="0" tIns="0" rIns="0" bIns="0" rtlCol="0" anchor="ctr"/>
              <a:lstStyle/>
              <a:p>
                <a:pPr algn="l"/>
                <a:endParaRPr lang="zh-TW" altLang="en-US"/>
              </a:p>
            </p:txBody>
          </p:sp>
          <p:sp>
            <p:nvSpPr>
              <p:cNvPr id="46" name="文字方塊 45">
                <a:extLst>
                  <a:ext uri="{FF2B5EF4-FFF2-40B4-BE49-F238E27FC236}">
                    <a16:creationId xmlns:a16="http://schemas.microsoft.com/office/drawing/2014/main" id="{33B450B1-5CD0-5809-3291-ECB26144DF30}"/>
                  </a:ext>
                </a:extLst>
              </p:cNvPr>
              <p:cNvSpPr txBox="1"/>
              <p:nvPr/>
            </p:nvSpPr>
            <p:spPr>
              <a:xfrm>
                <a:off x="1277765" y="4209849"/>
                <a:ext cx="3913358" cy="800668"/>
              </a:xfrm>
              <a:prstGeom prst="rect">
                <a:avLst/>
              </a:prstGeom>
              <a:noFill/>
            </p:spPr>
            <p:txBody>
              <a:bodyPr wrap="square">
                <a:spAutoFit/>
              </a:bodyPr>
              <a:lstStyle/>
              <a:p>
                <a:pPr marL="0" marR="0" lvl="0" indent="0" algn="just" defTabSz="914400" rtl="0" eaLnBrk="1" fontAlgn="auto" latinLnBrk="0" hangingPunct="0">
                  <a:lnSpc>
                    <a:spcPts val="3000"/>
                  </a:lnSpc>
                  <a:buClrTx/>
                  <a:buSzTx/>
                  <a:buFontTx/>
                  <a:buNone/>
                  <a:tabLst/>
                  <a:defRPr/>
                </a:pPr>
                <a:r>
                  <a:rPr lang="en-US" altLang="zh-TW" sz="1200" b="1" dirty="0">
                    <a:solidFill>
                      <a:srgbClr val="FF0000"/>
                    </a:solidFill>
                    <a:latin typeface="Arial" panose="020B0604020202020204" pitchFamily="34" charset="0"/>
                    <a:ea typeface="微軟正黑體" panose="020B0604030504040204" pitchFamily="34" charset="-120"/>
                  </a:rPr>
                  <a:t>The expansion of the product line provides more diverse services</a:t>
                </a:r>
                <a:endParaRPr lang="zh-TW" altLang="en-US" sz="1200" b="1" dirty="0">
                  <a:solidFill>
                    <a:srgbClr val="FF0000"/>
                  </a:solidFill>
                  <a:latin typeface="Arial" panose="020B0604020202020204" pitchFamily="34" charset="0"/>
                  <a:ea typeface="微軟正黑體" panose="020B0604030504040204" pitchFamily="34" charset="-120"/>
                </a:endParaRPr>
              </a:p>
            </p:txBody>
          </p:sp>
        </p:grpSp>
      </p:grpSp>
    </p:spTree>
    <p:extLst>
      <p:ext uri="{BB962C8B-B14F-4D97-AF65-F5344CB8AC3E}">
        <p14:creationId xmlns:p14="http://schemas.microsoft.com/office/powerpoint/2010/main" val="13069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A1959-E030-0916-7A64-80D0B7AA89DC}"/>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C9E9D9AF-707A-7483-F0D9-12AE76B65050}"/>
              </a:ext>
            </a:extLst>
          </p:cNvPr>
          <p:cNvSpPr txBox="1"/>
          <p:nvPr/>
        </p:nvSpPr>
        <p:spPr>
          <a:xfrm>
            <a:off x="364953" y="275084"/>
            <a:ext cx="6029487" cy="615553"/>
          </a:xfrm>
          <a:prstGeom prst="rect">
            <a:avLst/>
          </a:prstGeom>
        </p:spPr>
        <p:txBody>
          <a:bodyPr vert="horz" wrap="square" lIns="0" tIns="0" rIns="0" bIns="0" rtlCol="0">
            <a:spAutoFit/>
          </a:bodyPr>
          <a:lstStyle/>
          <a:p>
            <a:pPr marL="12700">
              <a:lnSpc>
                <a:spcPct val="100000"/>
              </a:lnSpc>
            </a:pPr>
            <a:r>
              <a:rPr lang="en-US" altLang="zh-TW" sz="4000" b="1" u="none" kern="1200" dirty="0">
                <a:solidFill>
                  <a:srgbClr val="002060"/>
                </a:solidFill>
                <a:latin typeface="Arial" panose="020B0604020202020204" pitchFamily="34" charset="0"/>
                <a:ea typeface="微軟正黑體" panose="020B0604030504040204" pitchFamily="34" charset="-120"/>
                <a:cs typeface="Times New Roman" panose="02020603050405020304" pitchFamily="18" charset="0"/>
              </a:rPr>
              <a:t>Business Deployment</a:t>
            </a:r>
            <a:endParaRPr lang="zh-TW" altLang="en-US" sz="4000" dirty="0">
              <a:latin typeface="Arial" panose="020B0604020202020204" pitchFamily="34" charset="0"/>
              <a:ea typeface="微軟正黑體" panose="020B0604030504040204" pitchFamily="34" charset="-120"/>
              <a:cs typeface="微軟正黑體"/>
            </a:endParaRPr>
          </a:p>
        </p:txBody>
      </p:sp>
      <p:pic>
        <p:nvPicPr>
          <p:cNvPr id="5" name="圖片 4" descr="一張含有 文字, 字型, 標誌, 符號 的圖片&#10;&#10;自動產生的描述">
            <a:extLst>
              <a:ext uri="{FF2B5EF4-FFF2-40B4-BE49-F238E27FC236}">
                <a16:creationId xmlns:a16="http://schemas.microsoft.com/office/drawing/2014/main" id="{8A413975-841D-013E-0A65-776D86B2D5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pic>
        <p:nvPicPr>
          <p:cNvPr id="2" name="圖片 1">
            <a:extLst>
              <a:ext uri="{FF2B5EF4-FFF2-40B4-BE49-F238E27FC236}">
                <a16:creationId xmlns:a16="http://schemas.microsoft.com/office/drawing/2014/main" id="{8201C859-CB30-D094-C26A-5BEF5345D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grpSp>
        <p:nvGrpSpPr>
          <p:cNvPr id="26" name="群組 25">
            <a:extLst>
              <a:ext uri="{FF2B5EF4-FFF2-40B4-BE49-F238E27FC236}">
                <a16:creationId xmlns:a16="http://schemas.microsoft.com/office/drawing/2014/main" id="{D5EE731A-97FA-0023-6970-33984C7164A1}"/>
              </a:ext>
            </a:extLst>
          </p:cNvPr>
          <p:cNvGrpSpPr/>
          <p:nvPr/>
        </p:nvGrpSpPr>
        <p:grpSpPr>
          <a:xfrm>
            <a:off x="55682" y="3868746"/>
            <a:ext cx="12136318" cy="2729110"/>
            <a:chOff x="55682" y="3885679"/>
            <a:chExt cx="12136318" cy="2729110"/>
          </a:xfrm>
        </p:grpSpPr>
        <p:pic>
          <p:nvPicPr>
            <p:cNvPr id="14" name="圖片 13">
              <a:extLst>
                <a:ext uri="{FF2B5EF4-FFF2-40B4-BE49-F238E27FC236}">
                  <a16:creationId xmlns:a16="http://schemas.microsoft.com/office/drawing/2014/main" id="{55AC2FA3-7A05-41B2-E2EE-0302F9B9BDD0}"/>
                </a:ext>
              </a:extLst>
            </p:cNvPr>
            <p:cNvPicPr>
              <a:picLocks noChangeAspect="1"/>
            </p:cNvPicPr>
            <p:nvPr/>
          </p:nvPicPr>
          <p:blipFill>
            <a:blip r:embed="rId4">
              <a:duotone>
                <a:schemeClr val="accent1">
                  <a:shade val="45000"/>
                  <a:satMod val="135000"/>
                </a:schemeClr>
                <a:prstClr val="white"/>
              </a:duotone>
            </a:blip>
            <a:srcRect l="457" r="-1"/>
            <a:stretch>
              <a:fillRect/>
            </a:stretch>
          </p:blipFill>
          <p:spPr>
            <a:xfrm>
              <a:off x="55682" y="5425961"/>
              <a:ext cx="12136317" cy="1188828"/>
            </a:xfrm>
            <a:prstGeom prst="rect">
              <a:avLst/>
            </a:prstGeom>
          </p:spPr>
        </p:pic>
        <p:pic>
          <p:nvPicPr>
            <p:cNvPr id="24" name="圖片 23">
              <a:extLst>
                <a:ext uri="{FF2B5EF4-FFF2-40B4-BE49-F238E27FC236}">
                  <a16:creationId xmlns:a16="http://schemas.microsoft.com/office/drawing/2014/main" id="{1DAD4861-5576-87F5-4E21-42DE7860E411}"/>
                </a:ext>
              </a:extLst>
            </p:cNvPr>
            <p:cNvPicPr>
              <a:picLocks noChangeAspect="1"/>
            </p:cNvPicPr>
            <p:nvPr/>
          </p:nvPicPr>
          <p:blipFill>
            <a:blip r:embed="rId5">
              <a:duotone>
                <a:schemeClr val="accent1">
                  <a:shade val="45000"/>
                  <a:satMod val="135000"/>
                </a:schemeClr>
                <a:prstClr val="white"/>
              </a:duotone>
            </a:blip>
            <a:srcRect l="50000" t="24398"/>
            <a:stretch>
              <a:fillRect/>
            </a:stretch>
          </p:blipFill>
          <p:spPr>
            <a:xfrm>
              <a:off x="6096000" y="3885679"/>
              <a:ext cx="6096000" cy="2700184"/>
            </a:xfrm>
            <a:prstGeom prst="rect">
              <a:avLst/>
            </a:prstGeom>
          </p:spPr>
        </p:pic>
      </p:grpSp>
      <p:grpSp>
        <p:nvGrpSpPr>
          <p:cNvPr id="28" name="群組 27">
            <a:extLst>
              <a:ext uri="{FF2B5EF4-FFF2-40B4-BE49-F238E27FC236}">
                <a16:creationId xmlns:a16="http://schemas.microsoft.com/office/drawing/2014/main" id="{F482C154-397E-41FD-16D0-ED8E890D9DEF}"/>
              </a:ext>
            </a:extLst>
          </p:cNvPr>
          <p:cNvGrpSpPr/>
          <p:nvPr/>
        </p:nvGrpSpPr>
        <p:grpSpPr>
          <a:xfrm>
            <a:off x="1285141" y="3622437"/>
            <a:ext cx="3886200" cy="2182922"/>
            <a:chOff x="1676400" y="1246078"/>
            <a:chExt cx="3886200" cy="2182922"/>
          </a:xfrm>
        </p:grpSpPr>
        <p:sp>
          <p:nvSpPr>
            <p:cNvPr id="30" name="矩形: 圓角 29">
              <a:extLst>
                <a:ext uri="{FF2B5EF4-FFF2-40B4-BE49-F238E27FC236}">
                  <a16:creationId xmlns:a16="http://schemas.microsoft.com/office/drawing/2014/main" id="{A1E33D1C-7CC0-7ED2-2680-22B8A3C5FA28}"/>
                </a:ext>
              </a:extLst>
            </p:cNvPr>
            <p:cNvSpPr/>
            <p:nvPr/>
          </p:nvSpPr>
          <p:spPr>
            <a:xfrm>
              <a:off x="1676400" y="1246078"/>
              <a:ext cx="3886200" cy="2182922"/>
            </a:xfrm>
            <a:prstGeom prst="roundRect">
              <a:avLst/>
            </a:prstGeom>
            <a:solidFill>
              <a:schemeClr val="bg1">
                <a:lumMod val="95000"/>
              </a:schemeClr>
            </a:solidFill>
          </p:spPr>
          <p:txBody>
            <a:bodyPr wrap="square" lIns="0" tIns="0" rIns="0" bIns="0" rtlCol="0" anchor="ctr"/>
            <a:lstStyle/>
            <a:p>
              <a:pPr algn="l"/>
              <a:endParaRPr lang="zh-TW" altLang="en-US"/>
            </a:p>
          </p:txBody>
        </p:sp>
        <p:sp>
          <p:nvSpPr>
            <p:cNvPr id="34" name="文字方塊 33">
              <a:extLst>
                <a:ext uri="{FF2B5EF4-FFF2-40B4-BE49-F238E27FC236}">
                  <a16:creationId xmlns:a16="http://schemas.microsoft.com/office/drawing/2014/main" id="{43821B5C-C4D3-DB4B-4F41-076472C13A42}"/>
                </a:ext>
              </a:extLst>
            </p:cNvPr>
            <p:cNvSpPr txBox="1"/>
            <p:nvPr/>
          </p:nvSpPr>
          <p:spPr>
            <a:xfrm>
              <a:off x="2852656" y="1828410"/>
              <a:ext cx="2709943" cy="1015663"/>
            </a:xfrm>
            <a:prstGeom prst="rect">
              <a:avLst/>
            </a:prstGeom>
            <a:noFill/>
          </p:spPr>
          <p:txBody>
            <a:bodyPr wrap="square">
              <a:spAutoFit/>
            </a:bodyPr>
            <a:lstStyle/>
            <a:p>
              <a:r>
                <a:rPr lang="en-US" altLang="zh-TW" sz="1200" b="1" dirty="0">
                  <a:effectLst/>
                  <a:latin typeface="微軟正黑體" panose="020B0604030504040204" pitchFamily="34" charset="-120"/>
                  <a:ea typeface="微軟正黑體" panose="020B0604030504040204" pitchFamily="34" charset="-120"/>
                  <a:cs typeface="新細明體" panose="02020500000000000000" pitchFamily="18" charset="-120"/>
                </a:rPr>
                <a:t>In 2022, the company closed its </a:t>
              </a:r>
              <a:r>
                <a:rPr lang="en-US" altLang="zh-TW" sz="1200" b="1" dirty="0" err="1">
                  <a:effectLst/>
                  <a:latin typeface="微軟正黑體" panose="020B0604030504040204" pitchFamily="34" charset="-120"/>
                  <a:ea typeface="微軟正黑體" panose="020B0604030504040204" pitchFamily="34" charset="-120"/>
                  <a:cs typeface="新細明體" panose="02020500000000000000" pitchFamily="18" charset="-120"/>
                </a:rPr>
                <a:t>Qidong</a:t>
              </a:r>
              <a:r>
                <a:rPr lang="en-US" altLang="zh-TW" sz="1200" b="1" dirty="0">
                  <a:effectLst/>
                  <a:latin typeface="微軟正黑體" panose="020B0604030504040204" pitchFamily="34" charset="-120"/>
                  <a:ea typeface="微軟正黑體" panose="020B0604030504040204" pitchFamily="34" charset="-120"/>
                  <a:cs typeface="新細明體" panose="02020500000000000000" pitchFamily="18" charset="-120"/>
                </a:rPr>
                <a:t> plant in China and focused its resources on Taiwan's semiconductor and chemical supply chain.</a:t>
              </a:r>
              <a:endParaRPr lang="zh-TW" altLang="en-US" sz="1200" b="1" dirty="0">
                <a:ea typeface="微軟正黑體" panose="020B0604030504040204" pitchFamily="34" charset="-120"/>
              </a:endParaRPr>
            </a:p>
          </p:txBody>
        </p:sp>
        <p:pic>
          <p:nvPicPr>
            <p:cNvPr id="36" name="圖片 35">
              <a:extLst>
                <a:ext uri="{FF2B5EF4-FFF2-40B4-BE49-F238E27FC236}">
                  <a16:creationId xmlns:a16="http://schemas.microsoft.com/office/drawing/2014/main" id="{A9DAD9F5-91B0-4E64-D2B0-4E2410CC1D37}"/>
                </a:ext>
              </a:extLst>
            </p:cNvPr>
            <p:cNvPicPr>
              <a:picLocks noChangeAspect="1"/>
            </p:cNvPicPr>
            <p:nvPr/>
          </p:nvPicPr>
          <p:blipFill>
            <a:blip r:embed="rId6"/>
            <a:stretch>
              <a:fillRect/>
            </a:stretch>
          </p:blipFill>
          <p:spPr>
            <a:xfrm>
              <a:off x="1986810" y="1962606"/>
              <a:ext cx="720000" cy="720000"/>
            </a:xfrm>
            <a:prstGeom prst="rect">
              <a:avLst/>
            </a:prstGeom>
          </p:spPr>
        </p:pic>
      </p:grpSp>
      <p:grpSp>
        <p:nvGrpSpPr>
          <p:cNvPr id="37" name="群組 36">
            <a:extLst>
              <a:ext uri="{FF2B5EF4-FFF2-40B4-BE49-F238E27FC236}">
                <a16:creationId xmlns:a16="http://schemas.microsoft.com/office/drawing/2014/main" id="{F89389F9-701F-F196-27D6-1C786B628A12}"/>
              </a:ext>
            </a:extLst>
          </p:cNvPr>
          <p:cNvGrpSpPr/>
          <p:nvPr/>
        </p:nvGrpSpPr>
        <p:grpSpPr>
          <a:xfrm>
            <a:off x="6479421" y="3678545"/>
            <a:ext cx="3886200" cy="2182922"/>
            <a:chOff x="6113101" y="1246078"/>
            <a:chExt cx="3886200" cy="2182922"/>
          </a:xfrm>
        </p:grpSpPr>
        <p:sp>
          <p:nvSpPr>
            <p:cNvPr id="38" name="矩形: 圓角 37">
              <a:extLst>
                <a:ext uri="{FF2B5EF4-FFF2-40B4-BE49-F238E27FC236}">
                  <a16:creationId xmlns:a16="http://schemas.microsoft.com/office/drawing/2014/main" id="{29705B70-6C5B-BD14-3FFA-E7719E782AC5}"/>
                </a:ext>
              </a:extLst>
            </p:cNvPr>
            <p:cNvSpPr/>
            <p:nvPr/>
          </p:nvSpPr>
          <p:spPr>
            <a:xfrm>
              <a:off x="6113101" y="1246078"/>
              <a:ext cx="3886200" cy="2182922"/>
            </a:xfrm>
            <a:prstGeom prst="roundRect">
              <a:avLst/>
            </a:prstGeom>
            <a:solidFill>
              <a:schemeClr val="bg1">
                <a:lumMod val="95000"/>
              </a:schemeClr>
            </a:solidFill>
          </p:spPr>
          <p:txBody>
            <a:bodyPr wrap="square" lIns="0" tIns="0" rIns="0" bIns="0" rtlCol="0" anchor="ctr"/>
            <a:lstStyle/>
            <a:p>
              <a:pPr algn="l"/>
              <a:endParaRPr lang="zh-TW" altLang="en-US"/>
            </a:p>
          </p:txBody>
        </p:sp>
        <p:sp>
          <p:nvSpPr>
            <p:cNvPr id="40" name="文字方塊 39">
              <a:extLst>
                <a:ext uri="{FF2B5EF4-FFF2-40B4-BE49-F238E27FC236}">
                  <a16:creationId xmlns:a16="http://schemas.microsoft.com/office/drawing/2014/main" id="{C26647C4-D995-3A6C-C0F6-5CCAE048B549}"/>
                </a:ext>
              </a:extLst>
            </p:cNvPr>
            <p:cNvSpPr txBox="1"/>
            <p:nvPr/>
          </p:nvSpPr>
          <p:spPr>
            <a:xfrm>
              <a:off x="7290419" y="1879280"/>
              <a:ext cx="2708881" cy="830997"/>
            </a:xfrm>
            <a:prstGeom prst="rect">
              <a:avLst/>
            </a:prstGeom>
            <a:noFill/>
          </p:spPr>
          <p:txBody>
            <a:bodyPr wrap="square">
              <a:spAutoFit/>
            </a:bodyPr>
            <a:lstStyle/>
            <a:p>
              <a:r>
                <a:rPr lang="en-US" altLang="zh-TW" sz="1200" b="1" dirty="0">
                  <a:latin typeface="微軟正黑體" panose="020B0604030504040204" pitchFamily="34" charset="-120"/>
                  <a:ea typeface="微軟正黑體" panose="020B0604030504040204" pitchFamily="34" charset="-120"/>
                </a:rPr>
                <a:t>Actively invest in semiconductors, high-end resins, and the circular economy to enhance operational concentration and added value.</a:t>
              </a:r>
              <a:endParaRPr lang="zh-TW" altLang="en-US" sz="1200" b="1" dirty="0">
                <a:latin typeface="微軟正黑體" panose="020B0604030504040204" pitchFamily="34" charset="-120"/>
                <a:ea typeface="微軟正黑體" panose="020B0604030504040204" pitchFamily="34" charset="-120"/>
              </a:endParaRPr>
            </a:p>
          </p:txBody>
        </p:sp>
        <p:pic>
          <p:nvPicPr>
            <p:cNvPr id="41" name="圖片 40">
              <a:extLst>
                <a:ext uri="{FF2B5EF4-FFF2-40B4-BE49-F238E27FC236}">
                  <a16:creationId xmlns:a16="http://schemas.microsoft.com/office/drawing/2014/main" id="{FD6799EA-5506-082A-D2A3-B46B0615275B}"/>
                </a:ext>
              </a:extLst>
            </p:cNvPr>
            <p:cNvPicPr>
              <a:picLocks noChangeAspect="1"/>
            </p:cNvPicPr>
            <p:nvPr/>
          </p:nvPicPr>
          <p:blipFill>
            <a:blip r:embed="rId7"/>
            <a:stretch>
              <a:fillRect/>
            </a:stretch>
          </p:blipFill>
          <p:spPr>
            <a:xfrm>
              <a:off x="6383701" y="1967263"/>
              <a:ext cx="720000" cy="720000"/>
            </a:xfrm>
            <a:prstGeom prst="rect">
              <a:avLst/>
            </a:prstGeom>
          </p:spPr>
        </p:pic>
      </p:grpSp>
      <p:sp>
        <p:nvSpPr>
          <p:cNvPr id="42" name="矩形 41">
            <a:extLst>
              <a:ext uri="{FF2B5EF4-FFF2-40B4-BE49-F238E27FC236}">
                <a16:creationId xmlns:a16="http://schemas.microsoft.com/office/drawing/2014/main" id="{7D295510-21D7-7239-2FA6-46F687733E8D}"/>
              </a:ext>
            </a:extLst>
          </p:cNvPr>
          <p:cNvSpPr/>
          <p:nvPr/>
        </p:nvSpPr>
        <p:spPr>
          <a:xfrm>
            <a:off x="8467" y="1052641"/>
            <a:ext cx="12191999" cy="685800"/>
          </a:xfrm>
          <a:prstGeom prst="rect">
            <a:avLst/>
          </a:prstGeom>
          <a:solidFill>
            <a:srgbClr val="FAE4D5"/>
          </a:solidFill>
        </p:spPr>
        <p:txBody>
          <a:bodyPr wrap="square" lIns="0" tIns="0" rIns="0" bIns="0" rtlCol="0" anchor="ctr"/>
          <a:lstStyle/>
          <a:p>
            <a:pPr algn="l"/>
            <a:endParaRPr lang="zh-TW" altLang="en-US"/>
          </a:p>
        </p:txBody>
      </p:sp>
      <p:sp>
        <p:nvSpPr>
          <p:cNvPr id="48" name="文字方塊 47">
            <a:extLst>
              <a:ext uri="{FF2B5EF4-FFF2-40B4-BE49-F238E27FC236}">
                <a16:creationId xmlns:a16="http://schemas.microsoft.com/office/drawing/2014/main" id="{67594F54-1DBF-CB1A-B477-6240DAF5E7E8}"/>
              </a:ext>
            </a:extLst>
          </p:cNvPr>
          <p:cNvSpPr txBox="1"/>
          <p:nvPr/>
        </p:nvSpPr>
        <p:spPr>
          <a:xfrm>
            <a:off x="152400" y="1172165"/>
            <a:ext cx="12031133" cy="369332"/>
          </a:xfrm>
          <a:prstGeom prst="rect">
            <a:avLst/>
          </a:prstGeom>
          <a:noFill/>
        </p:spPr>
        <p:txBody>
          <a:bodyPr wrap="square">
            <a:spAutoFit/>
          </a:bodyPr>
          <a:lstStyle/>
          <a:p>
            <a:r>
              <a:rPr lang="en-US" altLang="zh-TW" b="1" baseline="0" dirty="0">
                <a:solidFill>
                  <a:srgbClr val="0070C0"/>
                </a:solidFill>
                <a:latin typeface="Arial" panose="020B0604020202020204" pitchFamily="34" charset="0"/>
                <a:ea typeface="微軟正黑體" panose="020B0604030504040204" pitchFamily="34" charset="-120"/>
              </a:rPr>
              <a:t>Strengthening presence in semiconductor, high-performance plastics, and circular economy supply chains</a:t>
            </a:r>
            <a:endParaRPr lang="zh-TW" altLang="en-US" b="1" baseline="0" dirty="0">
              <a:solidFill>
                <a:srgbClr val="0070C0"/>
              </a:solidFill>
              <a:latin typeface="Arial" panose="020B0604020202020204" pitchFamily="34" charset="0"/>
              <a:ea typeface="微軟正黑體" panose="020B0604030504040204" pitchFamily="34" charset="-120"/>
            </a:endParaRPr>
          </a:p>
        </p:txBody>
      </p:sp>
      <p:sp>
        <p:nvSpPr>
          <p:cNvPr id="51" name="文字方塊 50">
            <a:extLst>
              <a:ext uri="{FF2B5EF4-FFF2-40B4-BE49-F238E27FC236}">
                <a16:creationId xmlns:a16="http://schemas.microsoft.com/office/drawing/2014/main" id="{2E8937FE-8294-C496-B2F8-914E8E75FDCE}"/>
              </a:ext>
            </a:extLst>
          </p:cNvPr>
          <p:cNvSpPr txBox="1"/>
          <p:nvPr/>
        </p:nvSpPr>
        <p:spPr>
          <a:xfrm>
            <a:off x="1828800" y="2076304"/>
            <a:ext cx="8004751" cy="1283428"/>
          </a:xfrm>
          <a:prstGeom prst="rect">
            <a:avLst/>
          </a:prstGeom>
          <a:noFill/>
        </p:spPr>
        <p:txBody>
          <a:bodyPr wrap="square">
            <a:spAutoFit/>
          </a:bodyPr>
          <a:lstStyle/>
          <a:p>
            <a:pPr lvl="0" defTabSz="1244600">
              <a:lnSpc>
                <a:spcPct val="90000"/>
              </a:lnSpc>
              <a:spcBef>
                <a:spcPct val="0"/>
              </a:spcBef>
              <a:spcAft>
                <a:spcPct val="35000"/>
              </a:spcAft>
            </a:pPr>
            <a:r>
              <a:rPr lang="en-US" altLang="zh-TW" b="1" dirty="0">
                <a:latin typeface="Arial" panose="020B0604020202020204" pitchFamily="34" charset="0"/>
                <a:ea typeface="微軟正黑體" panose="020B0604030504040204" pitchFamily="34" charset="-120"/>
                <a:cs typeface="Times New Roman" panose="02020603050405020304" pitchFamily="18" charset="0"/>
              </a:rPr>
              <a:t>Customer-application-driven product development</a:t>
            </a:r>
          </a:p>
          <a:p>
            <a:pPr lvl="0" defTabSz="1244600">
              <a:lnSpc>
                <a:spcPct val="90000"/>
              </a:lnSpc>
              <a:spcBef>
                <a:spcPct val="0"/>
              </a:spcBef>
              <a:spcAft>
                <a:spcPct val="35000"/>
              </a:spcAft>
            </a:pPr>
            <a:r>
              <a:rPr lang="en-US" altLang="zh-TW" b="1" dirty="0">
                <a:latin typeface="Arial" panose="020B0604020202020204" pitchFamily="34" charset="0"/>
                <a:ea typeface="微軟正黑體" panose="020B0604030504040204" pitchFamily="34" charset="-120"/>
                <a:cs typeface="Times New Roman" panose="02020603050405020304" pitchFamily="18" charset="0"/>
              </a:rPr>
              <a:t>Direct engagement with semiconductor manufacturers to track market trends</a:t>
            </a:r>
          </a:p>
          <a:p>
            <a:pPr lvl="0" defTabSz="1244600">
              <a:lnSpc>
                <a:spcPct val="90000"/>
              </a:lnSpc>
              <a:spcBef>
                <a:spcPct val="0"/>
              </a:spcBef>
              <a:spcAft>
                <a:spcPct val="35000"/>
              </a:spcAft>
            </a:pPr>
            <a:r>
              <a:rPr lang="en-US" altLang="zh-TW" b="1" dirty="0">
                <a:latin typeface="Arial" panose="020B0604020202020204" pitchFamily="34" charset="0"/>
                <a:ea typeface="微軟正黑體" panose="020B0604030504040204" pitchFamily="34" charset="-120"/>
                <a:cs typeface="Times New Roman" panose="02020603050405020304" pitchFamily="18" charset="0"/>
              </a:rPr>
              <a:t>Rapid product specification adjustments aligned with market demand</a:t>
            </a:r>
            <a:endParaRPr lang="en-US" altLang="zh-TW" sz="1800" b="1" dirty="0">
              <a:latin typeface="Arial" panose="020B0604020202020204" pitchFamily="34"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1206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1999" cy="423976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17</a:t>
            </a:fld>
            <a:endParaRPr dirty="0"/>
          </a:p>
        </p:txBody>
      </p:sp>
      <p:pic>
        <p:nvPicPr>
          <p:cNvPr id="6" name="圖片 5">
            <a:extLst>
              <a:ext uri="{FF2B5EF4-FFF2-40B4-BE49-F238E27FC236}">
                <a16:creationId xmlns:a16="http://schemas.microsoft.com/office/drawing/2014/main" id="{008396A9-7CFB-B02F-340A-1B4EC678F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grpSp>
        <p:nvGrpSpPr>
          <p:cNvPr id="13" name="群組 12">
            <a:extLst>
              <a:ext uri="{FF2B5EF4-FFF2-40B4-BE49-F238E27FC236}">
                <a16:creationId xmlns:a16="http://schemas.microsoft.com/office/drawing/2014/main" id="{7A45503D-7C9E-3CA3-66C7-FC019FE11D59}"/>
              </a:ext>
            </a:extLst>
          </p:cNvPr>
          <p:cNvGrpSpPr/>
          <p:nvPr/>
        </p:nvGrpSpPr>
        <p:grpSpPr>
          <a:xfrm>
            <a:off x="2819400" y="4343401"/>
            <a:ext cx="8077200" cy="1229144"/>
            <a:chOff x="2819400" y="4343401"/>
            <a:chExt cx="8077200" cy="1229144"/>
          </a:xfrm>
        </p:grpSpPr>
        <p:sp>
          <p:nvSpPr>
            <p:cNvPr id="2" name="object 2"/>
            <p:cNvSpPr txBox="1"/>
            <p:nvPr/>
          </p:nvSpPr>
          <p:spPr>
            <a:xfrm>
              <a:off x="4098596" y="4592267"/>
              <a:ext cx="6798004" cy="492443"/>
            </a:xfrm>
            <a:prstGeom prst="rect">
              <a:avLst/>
            </a:prstGeom>
          </p:spPr>
          <p:txBody>
            <a:bodyPr vert="horz" wrap="square" lIns="0" tIns="0" rIns="0" bIns="0" rtlCol="0">
              <a:spAutoFit/>
            </a:bodyPr>
            <a:lstStyle/>
            <a:p>
              <a:pPr marL="12700" algn="just"/>
              <a:r>
                <a:rPr lang="en-US" altLang="zh-TW" sz="3200" b="1" dirty="0">
                  <a:solidFill>
                    <a:srgbClr val="001F5F"/>
                  </a:solidFill>
                  <a:latin typeface="微軟正黑體" panose="020B0604030504040204" pitchFamily="34" charset="-120"/>
                  <a:ea typeface="微軟正黑體" panose="020B0604030504040204" pitchFamily="34" charset="-120"/>
                </a:rPr>
                <a:t>ESG &amp; Energy Management</a:t>
              </a:r>
              <a:endParaRPr lang="zh-TW" altLang="en-US" sz="3200" b="1" dirty="0">
                <a:solidFill>
                  <a:srgbClr val="001F5F"/>
                </a:solidFill>
                <a:latin typeface="微軟正黑體" panose="020B0604030504040204" pitchFamily="34" charset="-120"/>
                <a:ea typeface="微軟正黑體" panose="020B0604030504040204" pitchFamily="34" charset="-120"/>
              </a:endParaRPr>
            </a:p>
          </p:txBody>
        </p:sp>
        <p:grpSp>
          <p:nvGrpSpPr>
            <p:cNvPr id="5" name="群組 4">
              <a:extLst>
                <a:ext uri="{FF2B5EF4-FFF2-40B4-BE49-F238E27FC236}">
                  <a16:creationId xmlns:a16="http://schemas.microsoft.com/office/drawing/2014/main" id="{06351AD6-283D-D098-73BA-5F5465CC3F74}"/>
                </a:ext>
              </a:extLst>
            </p:cNvPr>
            <p:cNvGrpSpPr/>
            <p:nvPr/>
          </p:nvGrpSpPr>
          <p:grpSpPr>
            <a:xfrm>
              <a:off x="2971794" y="4343401"/>
              <a:ext cx="982500" cy="1229144"/>
              <a:chOff x="397046" y="1296753"/>
              <a:chExt cx="219201" cy="332498"/>
            </a:xfrm>
          </p:grpSpPr>
          <p:sp>
            <p:nvSpPr>
              <p:cNvPr id="7" name="六邊形 6">
                <a:extLst>
                  <a:ext uri="{FF2B5EF4-FFF2-40B4-BE49-F238E27FC236}">
                    <a16:creationId xmlns:a16="http://schemas.microsoft.com/office/drawing/2014/main" id="{B7501DD3-7CD5-0A34-0B2C-5CAE133683FF}"/>
                  </a:ext>
                </a:extLst>
              </p:cNvPr>
              <p:cNvSpPr/>
              <p:nvPr/>
            </p:nvSpPr>
            <p:spPr>
              <a:xfrm rot="5400000">
                <a:off x="389544" y="1336449"/>
                <a:ext cx="266400" cy="187007"/>
              </a:xfrm>
              <a:prstGeom prst="hexagon">
                <a:avLst/>
              </a:prstGeom>
              <a:solidFill>
                <a:srgbClr val="E5EEFF"/>
              </a:solidFill>
            </p:spPr>
            <p:txBody>
              <a:bodyPr wrap="square" lIns="0" tIns="0" rIns="0" bIns="0" rtlCol="0" anchor="ctr"/>
              <a:lstStyle/>
              <a:p>
                <a:pPr algn="l"/>
                <a:endParaRPr lang="zh-TW" altLang="en-US">
                  <a:solidFill>
                    <a:schemeClr val="tx1">
                      <a:lumMod val="95000"/>
                      <a:lumOff val="5000"/>
                    </a:schemeClr>
                  </a:solidFill>
                </a:endParaRPr>
              </a:p>
            </p:txBody>
          </p:sp>
          <p:sp>
            <p:nvSpPr>
              <p:cNvPr id="8" name="六邊形 7">
                <a:extLst>
                  <a:ext uri="{FF2B5EF4-FFF2-40B4-BE49-F238E27FC236}">
                    <a16:creationId xmlns:a16="http://schemas.microsoft.com/office/drawing/2014/main" id="{3515E7AA-E13B-2433-7EB2-3EBA55220834}"/>
                  </a:ext>
                </a:extLst>
              </p:cNvPr>
              <p:cNvSpPr/>
              <p:nvPr/>
            </p:nvSpPr>
            <p:spPr>
              <a:xfrm rot="5400000">
                <a:off x="357962" y="1403159"/>
                <a:ext cx="265176" cy="187007"/>
              </a:xfrm>
              <a:prstGeom prst="hexagon">
                <a:avLst/>
              </a:prstGeom>
              <a:solidFill>
                <a:srgbClr val="002060"/>
              </a:solidFill>
            </p:spPr>
            <p:txBody>
              <a:bodyPr wrap="square" lIns="0" tIns="0" rIns="0" bIns="0" rtlCol="0" anchor="ctr"/>
              <a:lstStyle/>
              <a:p>
                <a:pPr algn="l"/>
                <a:endParaRPr lang="zh-TW" altLang="en-US">
                  <a:solidFill>
                    <a:schemeClr val="tx1">
                      <a:lumMod val="95000"/>
                      <a:lumOff val="5000"/>
                    </a:schemeClr>
                  </a:solidFill>
                </a:endParaRPr>
              </a:p>
            </p:txBody>
          </p:sp>
        </p:grpSp>
        <p:cxnSp>
          <p:nvCxnSpPr>
            <p:cNvPr id="10" name="直線接點 9">
              <a:extLst>
                <a:ext uri="{FF2B5EF4-FFF2-40B4-BE49-F238E27FC236}">
                  <a16:creationId xmlns:a16="http://schemas.microsoft.com/office/drawing/2014/main" id="{19E42748-B75A-AEAA-C3CE-A388C0A5B0D5}"/>
                </a:ext>
              </a:extLst>
            </p:cNvPr>
            <p:cNvCxnSpPr>
              <a:cxnSpLocks/>
            </p:cNvCxnSpPr>
            <p:nvPr/>
          </p:nvCxnSpPr>
          <p:spPr>
            <a:xfrm>
              <a:off x="2819400" y="5359551"/>
              <a:ext cx="7162800" cy="0"/>
            </a:xfrm>
            <a:prstGeom prst="line">
              <a:avLst/>
            </a:prstGeom>
            <a:ln w="38100">
              <a:solidFill>
                <a:srgbClr val="001F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791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31F66-055A-EC6A-84DA-9F0043F2F7D3}"/>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F1C89E9B-4DA6-0883-5312-3C9E870712E4}"/>
              </a:ext>
            </a:extLst>
          </p:cNvPr>
          <p:cNvSpPr txBox="1"/>
          <p:nvPr/>
        </p:nvSpPr>
        <p:spPr>
          <a:xfrm>
            <a:off x="364953" y="275084"/>
            <a:ext cx="7636047" cy="615553"/>
          </a:xfrm>
          <a:prstGeom prst="rect">
            <a:avLst/>
          </a:prstGeom>
        </p:spPr>
        <p:txBody>
          <a:bodyPr vert="horz" wrap="square" lIns="0" tIns="0" rIns="0" bIns="0" rtlCol="0">
            <a:spAutoFit/>
          </a:bodyPr>
          <a:lstStyle/>
          <a:p>
            <a:pPr marL="12700">
              <a:lnSpc>
                <a:spcPct val="100000"/>
              </a:lnSpc>
            </a:pPr>
            <a:r>
              <a:rPr lang="en-US" altLang="zh-TW" sz="4000" b="1" dirty="0">
                <a:solidFill>
                  <a:srgbClr val="002060"/>
                </a:solidFill>
                <a:latin typeface="Arial" panose="020B0604020202020204" pitchFamily="34" charset="0"/>
                <a:ea typeface="微軟正黑體" panose="020B0604030504040204" pitchFamily="34" charset="-120"/>
                <a:cs typeface="Times New Roman" panose="02020603050405020304" pitchFamily="18" charset="0"/>
              </a:rPr>
              <a:t>ESG &amp; Energy Management</a:t>
            </a:r>
            <a:endParaRPr lang="zh-TW" altLang="en-US" sz="4000" dirty="0">
              <a:latin typeface="Arial" panose="020B0604020202020204" pitchFamily="34" charset="0"/>
              <a:ea typeface="微軟正黑體" panose="020B0604030504040204" pitchFamily="34" charset="-120"/>
              <a:cs typeface="微軟正黑體"/>
            </a:endParaRPr>
          </a:p>
        </p:txBody>
      </p:sp>
      <p:pic>
        <p:nvPicPr>
          <p:cNvPr id="5" name="圖片 4" descr="一張含有 文字, 字型, 標誌, 符號 的圖片&#10;&#10;自動產生的描述">
            <a:extLst>
              <a:ext uri="{FF2B5EF4-FFF2-40B4-BE49-F238E27FC236}">
                <a16:creationId xmlns:a16="http://schemas.microsoft.com/office/drawing/2014/main" id="{4765E265-2749-1EAE-940A-494D3E8FF8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pic>
        <p:nvPicPr>
          <p:cNvPr id="2" name="圖片 1">
            <a:extLst>
              <a:ext uri="{FF2B5EF4-FFF2-40B4-BE49-F238E27FC236}">
                <a16:creationId xmlns:a16="http://schemas.microsoft.com/office/drawing/2014/main" id="{A1F2202C-E652-C876-D237-08BB9EBD1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sp>
        <p:nvSpPr>
          <p:cNvPr id="8" name="文字方塊 7">
            <a:extLst>
              <a:ext uri="{FF2B5EF4-FFF2-40B4-BE49-F238E27FC236}">
                <a16:creationId xmlns:a16="http://schemas.microsoft.com/office/drawing/2014/main" id="{DC5A71CE-853C-236B-FCC9-7C422EBEB48D}"/>
              </a:ext>
            </a:extLst>
          </p:cNvPr>
          <p:cNvSpPr txBox="1"/>
          <p:nvPr/>
        </p:nvSpPr>
        <p:spPr>
          <a:xfrm>
            <a:off x="953637" y="1013627"/>
            <a:ext cx="3375260" cy="1062278"/>
          </a:xfrm>
          <a:prstGeom prst="rect">
            <a:avLst/>
          </a:prstGeom>
          <a:noFill/>
        </p:spPr>
        <p:txBody>
          <a:bodyPr wrap="square">
            <a:spAutoFit/>
          </a:bodyPr>
          <a:lstStyle/>
          <a:p>
            <a:pPr lvl="0" algn="l">
              <a:lnSpc>
                <a:spcPct val="115000"/>
              </a:lnSpc>
              <a:buSzPts val="1000"/>
              <a:tabLst>
                <a:tab pos="457200" algn="l"/>
              </a:tabLst>
            </a:pPr>
            <a:r>
              <a:rPr lang="en-US" altLang="zh-TW" sz="1400" dirty="0">
                <a:effectLst/>
                <a:latin typeface="Arial" panose="020B0604020202020204" pitchFamily="34" charset="0"/>
                <a:ea typeface="微軟正黑體" panose="020B0604030504040204" pitchFamily="34" charset="-120"/>
                <a:cs typeface="新細明體" panose="02020500000000000000" pitchFamily="18" charset="-120"/>
              </a:rPr>
              <a:t>ORC Power Generation Benefits (January 2025 – November 2025): ORC system operating days: 114 days; Power generation: 1,034,050 kWh</a:t>
            </a:r>
            <a:endParaRPr lang="zh-TW" altLang="zh-TW" sz="1400" dirty="0">
              <a:effectLst/>
              <a:latin typeface="Arial" panose="020B0604020202020204" pitchFamily="34" charset="0"/>
              <a:ea typeface="微軟正黑體" panose="020B0604030504040204" pitchFamily="34" charset="-120"/>
              <a:cs typeface="新細明體" panose="02020500000000000000" pitchFamily="18" charset="-120"/>
            </a:endParaRPr>
          </a:p>
        </p:txBody>
      </p:sp>
      <p:pic>
        <p:nvPicPr>
          <p:cNvPr id="32" name="圖片 31">
            <a:extLst>
              <a:ext uri="{FF2B5EF4-FFF2-40B4-BE49-F238E27FC236}">
                <a16:creationId xmlns:a16="http://schemas.microsoft.com/office/drawing/2014/main" id="{6545E125-2F1A-44E4-BC28-FD48338740BC}"/>
              </a:ext>
            </a:extLst>
          </p:cNvPr>
          <p:cNvPicPr>
            <a:picLocks noChangeAspect="1"/>
          </p:cNvPicPr>
          <p:nvPr/>
        </p:nvPicPr>
        <p:blipFill>
          <a:blip r:embed="rId4"/>
          <a:stretch>
            <a:fillRect/>
          </a:stretch>
        </p:blipFill>
        <p:spPr>
          <a:xfrm>
            <a:off x="233637" y="1184766"/>
            <a:ext cx="720000" cy="720000"/>
          </a:xfrm>
          <a:prstGeom prst="rect">
            <a:avLst/>
          </a:prstGeom>
        </p:spPr>
      </p:pic>
      <p:pic>
        <p:nvPicPr>
          <p:cNvPr id="33" name="圖片 32" descr="一張含有 管線, 鋼, 工程, 機器 的圖片&#10;&#10;自動產生的描述">
            <a:extLst>
              <a:ext uri="{FF2B5EF4-FFF2-40B4-BE49-F238E27FC236}">
                <a16:creationId xmlns:a16="http://schemas.microsoft.com/office/drawing/2014/main" id="{017DF3CE-8E80-B3BB-4063-DD3CFF4D9F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97430" y="2685747"/>
            <a:ext cx="3532614" cy="2996366"/>
          </a:xfrm>
          <a:prstGeom prst="rect">
            <a:avLst/>
          </a:prstGeom>
          <a:ln>
            <a:noFill/>
          </a:ln>
          <a:effectLst>
            <a:outerShdw blurRad="292100" dist="139700" dir="2700000" algn="tl" rotWithShape="0">
              <a:srgbClr val="333333">
                <a:alpha val="65000"/>
              </a:srgbClr>
            </a:outerShdw>
          </a:effectLst>
        </p:spPr>
      </p:pic>
      <p:pic>
        <p:nvPicPr>
          <p:cNvPr id="35" name="圖片 34">
            <a:extLst>
              <a:ext uri="{FF2B5EF4-FFF2-40B4-BE49-F238E27FC236}">
                <a16:creationId xmlns:a16="http://schemas.microsoft.com/office/drawing/2014/main" id="{EE2882F6-70CC-A698-94AE-9A4261F411A8}"/>
              </a:ext>
            </a:extLst>
          </p:cNvPr>
          <p:cNvPicPr>
            <a:picLocks noChangeAspect="1"/>
          </p:cNvPicPr>
          <p:nvPr/>
        </p:nvPicPr>
        <p:blipFill>
          <a:blip r:embed="rId6"/>
          <a:stretch>
            <a:fillRect/>
          </a:stretch>
        </p:blipFill>
        <p:spPr>
          <a:xfrm>
            <a:off x="4390414" y="1210166"/>
            <a:ext cx="720000" cy="720000"/>
          </a:xfrm>
          <a:prstGeom prst="rect">
            <a:avLst/>
          </a:prstGeom>
        </p:spPr>
      </p:pic>
      <p:sp>
        <p:nvSpPr>
          <p:cNvPr id="39" name="文字方塊 38">
            <a:extLst>
              <a:ext uri="{FF2B5EF4-FFF2-40B4-BE49-F238E27FC236}">
                <a16:creationId xmlns:a16="http://schemas.microsoft.com/office/drawing/2014/main" id="{7710C717-E371-4802-CC31-67404B2C74F3}"/>
              </a:ext>
            </a:extLst>
          </p:cNvPr>
          <p:cNvSpPr txBox="1"/>
          <p:nvPr/>
        </p:nvSpPr>
        <p:spPr>
          <a:xfrm>
            <a:off x="5143285" y="890637"/>
            <a:ext cx="3145647" cy="1483996"/>
          </a:xfrm>
          <a:prstGeom prst="rect">
            <a:avLst/>
          </a:prstGeom>
          <a:noFill/>
        </p:spPr>
        <p:txBody>
          <a:bodyPr wrap="square">
            <a:spAutoFit/>
          </a:bodyPr>
          <a:lstStyle/>
          <a:p>
            <a:pPr lvl="0" algn="l">
              <a:lnSpc>
                <a:spcPct val="115000"/>
              </a:lnSpc>
              <a:buSzPts val="1000"/>
              <a:tabLst>
                <a:tab pos="457200" algn="l"/>
              </a:tabLst>
            </a:pPr>
            <a:r>
              <a:rPr lang="en-US" altLang="zh-TW" sz="1600" dirty="0">
                <a:effectLst/>
                <a:latin typeface="Arial" panose="020B0604020202020204" pitchFamily="34" charset="0"/>
                <a:ea typeface="微軟正黑體" panose="020B0604030504040204" pitchFamily="34" charset="-120"/>
                <a:cs typeface="新細明體" panose="02020500000000000000" pitchFamily="18" charset="-120"/>
              </a:rPr>
              <a:t>Solar power generation benefits (September 2025 – November 2025): Activated from September 2025: 99,100 kWh of electricity generated.</a:t>
            </a:r>
            <a:endParaRPr lang="zh-TW" altLang="zh-TW" sz="1600" dirty="0">
              <a:effectLst/>
              <a:latin typeface="Arial" panose="020B0604020202020204" pitchFamily="34" charset="0"/>
              <a:ea typeface="微軟正黑體" panose="020B0604030504040204" pitchFamily="34" charset="-120"/>
              <a:cs typeface="新細明體" panose="02020500000000000000" pitchFamily="18" charset="-120"/>
            </a:endParaRPr>
          </a:p>
        </p:txBody>
      </p:sp>
      <p:pic>
        <p:nvPicPr>
          <p:cNvPr id="43" name="圖片 42">
            <a:extLst>
              <a:ext uri="{FF2B5EF4-FFF2-40B4-BE49-F238E27FC236}">
                <a16:creationId xmlns:a16="http://schemas.microsoft.com/office/drawing/2014/main" id="{4491AE38-9AC6-E4A5-952A-D5D98DDEF8AD}"/>
              </a:ext>
            </a:extLst>
          </p:cNvPr>
          <p:cNvPicPr>
            <a:picLocks noChangeAspect="1"/>
          </p:cNvPicPr>
          <p:nvPr/>
        </p:nvPicPr>
        <p:blipFill>
          <a:blip r:embed="rId7"/>
          <a:stretch>
            <a:fillRect/>
          </a:stretch>
        </p:blipFill>
        <p:spPr>
          <a:xfrm>
            <a:off x="4686724" y="2443964"/>
            <a:ext cx="2743200" cy="3506273"/>
          </a:xfrm>
          <a:prstGeom prst="rect">
            <a:avLst/>
          </a:prstGeom>
          <a:ln>
            <a:noFill/>
          </a:ln>
          <a:effectLst>
            <a:outerShdw blurRad="292100" dist="139700" dir="2700000" algn="tl" rotWithShape="0">
              <a:srgbClr val="333333">
                <a:alpha val="65000"/>
              </a:srgbClr>
            </a:outerShdw>
          </a:effectLst>
        </p:spPr>
      </p:pic>
      <p:pic>
        <p:nvPicPr>
          <p:cNvPr id="44" name="圖片 43">
            <a:extLst>
              <a:ext uri="{FF2B5EF4-FFF2-40B4-BE49-F238E27FC236}">
                <a16:creationId xmlns:a16="http://schemas.microsoft.com/office/drawing/2014/main" id="{0560594C-9521-B9DE-9CD0-2401D9FFE8F7}"/>
              </a:ext>
            </a:extLst>
          </p:cNvPr>
          <p:cNvPicPr>
            <a:picLocks noChangeAspect="1"/>
          </p:cNvPicPr>
          <p:nvPr/>
        </p:nvPicPr>
        <p:blipFill>
          <a:blip r:embed="rId8"/>
          <a:stretch>
            <a:fillRect/>
          </a:stretch>
        </p:blipFill>
        <p:spPr>
          <a:xfrm>
            <a:off x="8256061" y="1210166"/>
            <a:ext cx="720000" cy="720000"/>
          </a:xfrm>
          <a:prstGeom prst="rect">
            <a:avLst/>
          </a:prstGeom>
        </p:spPr>
      </p:pic>
      <p:sp>
        <p:nvSpPr>
          <p:cNvPr id="45" name="文字方塊 44">
            <a:extLst>
              <a:ext uri="{FF2B5EF4-FFF2-40B4-BE49-F238E27FC236}">
                <a16:creationId xmlns:a16="http://schemas.microsoft.com/office/drawing/2014/main" id="{AA2689BB-6501-AE4D-EF1D-9CB0D96A1210}"/>
              </a:ext>
            </a:extLst>
          </p:cNvPr>
          <p:cNvSpPr txBox="1"/>
          <p:nvPr/>
        </p:nvSpPr>
        <p:spPr>
          <a:xfrm>
            <a:off x="9015866" y="825401"/>
            <a:ext cx="2996366" cy="1557799"/>
          </a:xfrm>
          <a:prstGeom prst="rect">
            <a:avLst/>
          </a:prstGeom>
          <a:noFill/>
        </p:spPr>
        <p:txBody>
          <a:bodyPr wrap="square">
            <a:spAutoFit/>
          </a:bodyPr>
          <a:lstStyle/>
          <a:p>
            <a:pPr lvl="0" algn="l">
              <a:lnSpc>
                <a:spcPct val="115000"/>
              </a:lnSpc>
              <a:buSzPts val="1000"/>
              <a:tabLst>
                <a:tab pos="457200" algn="l"/>
              </a:tabLst>
            </a:pPr>
            <a:r>
              <a:rPr lang="en-US" altLang="zh-TW" sz="1400" dirty="0">
                <a:effectLst/>
                <a:latin typeface="Arial" panose="020B0604020202020204" pitchFamily="34" charset="0"/>
                <a:ea typeface="微軟正黑體" panose="020B0604030504040204" pitchFamily="34" charset="-120"/>
                <a:cs typeface="新細明體" panose="02020500000000000000" pitchFamily="18" charset="-120"/>
              </a:rPr>
              <a:t>Launched product carbon footprint accounting</a:t>
            </a:r>
          </a:p>
          <a:p>
            <a:pPr lvl="0" algn="l">
              <a:lnSpc>
                <a:spcPct val="115000"/>
              </a:lnSpc>
              <a:buSzPts val="1000"/>
              <a:tabLst>
                <a:tab pos="457200" algn="l"/>
              </a:tabLst>
            </a:pPr>
            <a:r>
              <a:rPr lang="en-US" altLang="zh-TW" sz="1400" dirty="0">
                <a:effectLst/>
                <a:latin typeface="Arial" panose="020B0604020202020204" pitchFamily="34" charset="0"/>
                <a:ea typeface="微軟正黑體" panose="020B0604030504040204" pitchFamily="34" charset="-120"/>
                <a:cs typeface="新細明體" panose="02020500000000000000" pitchFamily="18" charset="-120"/>
              </a:rPr>
              <a:t>Carbon audits for 3 production sites to be completed in 2025</a:t>
            </a:r>
          </a:p>
          <a:p>
            <a:pPr lvl="0" algn="l">
              <a:lnSpc>
                <a:spcPct val="115000"/>
              </a:lnSpc>
              <a:buSzPts val="1000"/>
              <a:tabLst>
                <a:tab pos="457200" algn="l"/>
              </a:tabLst>
            </a:pPr>
            <a:r>
              <a:rPr lang="en-US" altLang="zh-TW" sz="1400" dirty="0">
                <a:effectLst/>
                <a:latin typeface="Arial" panose="020B0604020202020204" pitchFamily="34" charset="0"/>
                <a:ea typeface="微軟正黑體" panose="020B0604030504040204" pitchFamily="34" charset="-120"/>
                <a:cs typeface="新細明體" panose="02020500000000000000" pitchFamily="18" charset="-120"/>
              </a:rPr>
              <a:t>Collaborating with customers on carbon-reduction initiatives</a:t>
            </a:r>
            <a:endParaRPr lang="zh-TW" altLang="zh-TW" sz="1400" dirty="0">
              <a:effectLst/>
              <a:latin typeface="Arial" panose="020B0604020202020204" pitchFamily="34" charset="0"/>
              <a:ea typeface="微軟正黑體" panose="020B0604030504040204" pitchFamily="34" charset="-120"/>
              <a:cs typeface="新細明體" panose="02020500000000000000" pitchFamily="18" charset="-120"/>
            </a:endParaRPr>
          </a:p>
        </p:txBody>
      </p:sp>
      <p:pic>
        <p:nvPicPr>
          <p:cNvPr id="49" name="圖片 48">
            <a:extLst>
              <a:ext uri="{FF2B5EF4-FFF2-40B4-BE49-F238E27FC236}">
                <a16:creationId xmlns:a16="http://schemas.microsoft.com/office/drawing/2014/main" id="{2CE86473-ED7F-1EDA-6190-85B8FFEB2B66}"/>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09833" y="2444082"/>
            <a:ext cx="3276600" cy="3276600"/>
          </a:xfrm>
          <a:prstGeom prst="rect">
            <a:avLst/>
          </a:prstGeom>
        </p:spPr>
      </p:pic>
    </p:spTree>
    <p:extLst>
      <p:ext uri="{BB962C8B-B14F-4D97-AF65-F5344CB8AC3E}">
        <p14:creationId xmlns:p14="http://schemas.microsoft.com/office/powerpoint/2010/main" val="221546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88250"/>
            <a:ext cx="12192000" cy="26974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5550408" y="6307835"/>
            <a:ext cx="1059091" cy="55016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0" y="0"/>
            <a:ext cx="12192000" cy="6858000"/>
          </a:xfrm>
          <a:prstGeom prst="rect">
            <a:avLst/>
          </a:prstGeom>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p:txBody>
      </p:sp>
      <p:sp>
        <p:nvSpPr>
          <p:cNvPr id="6" name="object 6"/>
          <p:cNvSpPr/>
          <p:nvPr/>
        </p:nvSpPr>
        <p:spPr>
          <a:xfrm>
            <a:off x="0" y="5320284"/>
            <a:ext cx="12192000" cy="736600"/>
          </a:xfrm>
          <a:custGeom>
            <a:avLst/>
            <a:gdLst/>
            <a:ahLst/>
            <a:cxnLst/>
            <a:rect l="l" t="t" r="r" b="b"/>
            <a:pathLst>
              <a:path w="12192000" h="736600">
                <a:moveTo>
                  <a:pt x="0" y="736091"/>
                </a:moveTo>
                <a:lnTo>
                  <a:pt x="12192000" y="736091"/>
                </a:lnTo>
                <a:lnTo>
                  <a:pt x="12192000" y="0"/>
                </a:lnTo>
                <a:lnTo>
                  <a:pt x="0" y="0"/>
                </a:lnTo>
                <a:lnTo>
                  <a:pt x="0" y="736091"/>
                </a:lnTo>
                <a:close/>
              </a:path>
            </a:pathLst>
          </a:custGeom>
          <a:solidFill>
            <a:srgbClr val="FFFFFF">
              <a:alpha val="92939"/>
            </a:srgbClr>
          </a:solidFill>
        </p:spPr>
        <p:txBody>
          <a:bodyPr wrap="square" lIns="0" tIns="0" rIns="0" bIns="0" rtlCol="0"/>
          <a:lstStyle/>
          <a:p>
            <a:endParaRPr/>
          </a:p>
        </p:txBody>
      </p:sp>
      <p:sp>
        <p:nvSpPr>
          <p:cNvPr id="8" name="object 8"/>
          <p:cNvSpPr/>
          <p:nvPr/>
        </p:nvSpPr>
        <p:spPr>
          <a:xfrm>
            <a:off x="761" y="5243321"/>
            <a:ext cx="12192000" cy="0"/>
          </a:xfrm>
          <a:custGeom>
            <a:avLst/>
            <a:gdLst/>
            <a:ahLst/>
            <a:cxnLst/>
            <a:rect l="l" t="t" r="r" b="b"/>
            <a:pathLst>
              <a:path w="12192000">
                <a:moveTo>
                  <a:pt x="0" y="0"/>
                </a:moveTo>
                <a:lnTo>
                  <a:pt x="12192000" y="0"/>
                </a:lnTo>
              </a:path>
            </a:pathLst>
          </a:custGeom>
          <a:ln w="41275">
            <a:solidFill>
              <a:srgbClr val="FFFFFF"/>
            </a:solidFill>
          </a:ln>
        </p:spPr>
        <p:txBody>
          <a:bodyPr wrap="square" lIns="0" tIns="0" rIns="0" bIns="0" rtlCol="0"/>
          <a:lstStyle/>
          <a:p>
            <a:endParaRPr/>
          </a:p>
        </p:txBody>
      </p:sp>
      <p:sp>
        <p:nvSpPr>
          <p:cNvPr id="9" name="object 9"/>
          <p:cNvSpPr/>
          <p:nvPr/>
        </p:nvSpPr>
        <p:spPr>
          <a:xfrm>
            <a:off x="761" y="6134861"/>
            <a:ext cx="12192000" cy="0"/>
          </a:xfrm>
          <a:custGeom>
            <a:avLst/>
            <a:gdLst/>
            <a:ahLst/>
            <a:cxnLst/>
            <a:rect l="l" t="t" r="r" b="b"/>
            <a:pathLst>
              <a:path w="12192000">
                <a:moveTo>
                  <a:pt x="0" y="0"/>
                </a:moveTo>
                <a:lnTo>
                  <a:pt x="12192000" y="0"/>
                </a:lnTo>
              </a:path>
            </a:pathLst>
          </a:custGeom>
          <a:ln w="41275">
            <a:solidFill>
              <a:srgbClr val="FFFFFF"/>
            </a:solidFill>
          </a:ln>
        </p:spPr>
        <p:txBody>
          <a:bodyPr wrap="square" lIns="0" tIns="0" rIns="0" bIns="0" rtlCol="0"/>
          <a:lstStyle/>
          <a:p>
            <a:endParaRPr/>
          </a:p>
        </p:txBody>
      </p:sp>
      <p:sp>
        <p:nvSpPr>
          <p:cNvPr id="10" name="object 10"/>
          <p:cNvSpPr txBox="1"/>
          <p:nvPr/>
        </p:nvSpPr>
        <p:spPr>
          <a:xfrm>
            <a:off x="11094211" y="6439814"/>
            <a:ext cx="180975" cy="203835"/>
          </a:xfrm>
          <a:prstGeom prst="rect">
            <a:avLst/>
          </a:prstGeom>
        </p:spPr>
        <p:txBody>
          <a:bodyPr vert="horz" wrap="square" lIns="0" tIns="0" rIns="0" bIns="0" rtlCol="0">
            <a:spAutoFit/>
          </a:bodyPr>
          <a:lstStyle/>
          <a:p>
            <a:pPr marL="12700">
              <a:lnSpc>
                <a:spcPct val="100000"/>
              </a:lnSpc>
            </a:pPr>
            <a:r>
              <a:rPr sz="1200" dirty="0">
                <a:solidFill>
                  <a:srgbClr val="FFFFFF"/>
                </a:solidFill>
                <a:latin typeface="Calibri"/>
                <a:cs typeface="Calibri"/>
              </a:rPr>
              <a:t>14</a:t>
            </a:r>
            <a:endParaRPr sz="1200">
              <a:latin typeface="Calibri"/>
              <a:cs typeface="Calibri"/>
            </a:endParaRPr>
          </a:p>
        </p:txBody>
      </p:sp>
      <p:sp>
        <p:nvSpPr>
          <p:cNvPr id="11" name="object 11"/>
          <p:cNvSpPr txBox="1">
            <a:spLocks noGrp="1"/>
          </p:cNvSpPr>
          <p:nvPr>
            <p:ph type="title"/>
          </p:nvPr>
        </p:nvSpPr>
        <p:spPr>
          <a:xfrm>
            <a:off x="7121142" y="276479"/>
            <a:ext cx="3394457" cy="780085"/>
          </a:xfrm>
          <a:prstGeom prst="rect">
            <a:avLst/>
          </a:prstGeom>
        </p:spPr>
        <p:txBody>
          <a:bodyPr vert="horz" wrap="square" lIns="0" tIns="0" rIns="0" bIns="0" rtlCol="0">
            <a:spAutoFit/>
          </a:bodyPr>
          <a:lstStyle/>
          <a:p>
            <a:pPr marL="12700" marR="5080">
              <a:lnSpc>
                <a:spcPct val="150000"/>
              </a:lnSpc>
            </a:pPr>
            <a:r>
              <a:rPr dirty="0">
                <a:hlinkClick r:id="rId4"/>
              </a:rPr>
              <a:t>h</a:t>
            </a:r>
            <a:r>
              <a:rPr spc="-10" dirty="0">
                <a:hlinkClick r:id="rId4"/>
              </a:rPr>
              <a:t>t</a:t>
            </a:r>
            <a:r>
              <a:rPr dirty="0">
                <a:hlinkClick r:id="rId4"/>
              </a:rPr>
              <a:t>tp:</a:t>
            </a:r>
            <a:r>
              <a:rPr spc="5" dirty="0">
                <a:hlinkClick r:id="rId4"/>
              </a:rPr>
              <a:t>/</a:t>
            </a:r>
            <a:r>
              <a:rPr dirty="0">
                <a:hlinkClick r:id="rId4"/>
              </a:rPr>
              <a:t>/ww</a:t>
            </a:r>
            <a:r>
              <a:rPr spc="-100" dirty="0">
                <a:hlinkClick r:id="rId4"/>
              </a:rPr>
              <a:t>w</a:t>
            </a:r>
            <a:r>
              <a:rPr dirty="0">
                <a:hlinkClick r:id="rId4"/>
              </a:rPr>
              <a:t>.chci</a:t>
            </a:r>
            <a:r>
              <a:rPr spc="-100" dirty="0">
                <a:hlinkClick r:id="rId4"/>
              </a:rPr>
              <a:t>w</a:t>
            </a:r>
            <a:r>
              <a:rPr lang="en-US" spc="-100" dirty="0">
                <a:hlinkClick r:id="rId4"/>
              </a:rPr>
              <a:t>orld</a:t>
            </a:r>
            <a:r>
              <a:rPr dirty="0">
                <a:hlinkClick r:id="rId4"/>
              </a:rPr>
              <a:t>.c</a:t>
            </a:r>
            <a:r>
              <a:rPr spc="5" dirty="0">
                <a:hlinkClick r:id="rId4"/>
              </a:rPr>
              <a:t>o</a:t>
            </a:r>
            <a:r>
              <a:rPr spc="-5" dirty="0">
                <a:hlinkClick r:id="rId4"/>
              </a:rPr>
              <a:t>m</a:t>
            </a:r>
            <a:r>
              <a:rPr dirty="0">
                <a:hlinkClick r:id="rId4"/>
              </a:rPr>
              <a:t>.tw </a:t>
            </a:r>
            <a:r>
              <a:rPr u="none" dirty="0"/>
              <a:t> </a:t>
            </a:r>
            <a:r>
              <a:rPr u="none" spc="-10" dirty="0">
                <a:hlinkClick r:id="rId5"/>
              </a:rPr>
              <a:t>chciw@chciw.com.tw</a:t>
            </a:r>
          </a:p>
        </p:txBody>
      </p:sp>
      <p:sp>
        <p:nvSpPr>
          <p:cNvPr id="12" name="object 12"/>
          <p:cNvSpPr/>
          <p:nvPr/>
        </p:nvSpPr>
        <p:spPr>
          <a:xfrm>
            <a:off x="6245352" y="387095"/>
            <a:ext cx="676655" cy="647700"/>
          </a:xfrm>
          <a:prstGeom prst="rect">
            <a:avLst/>
          </a:prstGeom>
          <a:blipFill>
            <a:blip r:embed="rId6" cstate="print"/>
            <a:stretch>
              <a:fillRect/>
            </a:stretch>
          </a:blipFill>
        </p:spPr>
        <p:txBody>
          <a:bodyPr wrap="square" lIns="0" tIns="0" rIns="0" bIns="0" rtlCol="0"/>
          <a:lstStyle/>
          <a:p>
            <a:endParaRPr/>
          </a:p>
        </p:txBody>
      </p:sp>
      <p:sp>
        <p:nvSpPr>
          <p:cNvPr id="13" name="object 3">
            <a:extLst>
              <a:ext uri="{FF2B5EF4-FFF2-40B4-BE49-F238E27FC236}">
                <a16:creationId xmlns:a16="http://schemas.microsoft.com/office/drawing/2014/main" id="{048EF193-7156-7213-50B2-A183E1ABFB37}"/>
              </a:ext>
            </a:extLst>
          </p:cNvPr>
          <p:cNvSpPr/>
          <p:nvPr/>
        </p:nvSpPr>
        <p:spPr>
          <a:xfrm>
            <a:off x="0" y="0"/>
            <a:ext cx="12191999" cy="4239768"/>
          </a:xfrm>
          <a:prstGeom prst="rect">
            <a:avLst/>
          </a:prstGeom>
          <a:blipFill>
            <a:blip r:embed="rId7" cstate="print"/>
            <a:stretch>
              <a:fillRect/>
            </a:stretch>
          </a:blipFill>
        </p:spPr>
        <p:txBody>
          <a:bodyPr wrap="square" lIns="0" tIns="0" rIns="0" bIns="0" rtlCol="0"/>
          <a:lstStyle/>
          <a:p>
            <a:endParaRPr/>
          </a:p>
        </p:txBody>
      </p:sp>
      <p:grpSp>
        <p:nvGrpSpPr>
          <p:cNvPr id="14" name="群組 13">
            <a:extLst>
              <a:ext uri="{FF2B5EF4-FFF2-40B4-BE49-F238E27FC236}">
                <a16:creationId xmlns:a16="http://schemas.microsoft.com/office/drawing/2014/main" id="{58E3551E-21C8-D298-963D-5C648E29D1E1}"/>
              </a:ext>
            </a:extLst>
          </p:cNvPr>
          <p:cNvGrpSpPr/>
          <p:nvPr/>
        </p:nvGrpSpPr>
        <p:grpSpPr>
          <a:xfrm>
            <a:off x="2819400" y="4343401"/>
            <a:ext cx="7162800" cy="1229144"/>
            <a:chOff x="2819400" y="4343401"/>
            <a:chExt cx="7162800" cy="1229144"/>
          </a:xfrm>
        </p:grpSpPr>
        <p:sp>
          <p:nvSpPr>
            <p:cNvPr id="15" name="object 2">
              <a:extLst>
                <a:ext uri="{FF2B5EF4-FFF2-40B4-BE49-F238E27FC236}">
                  <a16:creationId xmlns:a16="http://schemas.microsoft.com/office/drawing/2014/main" id="{E46E7CB7-9892-CEA1-AE76-9F6D449EA64F}"/>
                </a:ext>
              </a:extLst>
            </p:cNvPr>
            <p:cNvSpPr txBox="1"/>
            <p:nvPr/>
          </p:nvSpPr>
          <p:spPr>
            <a:xfrm>
              <a:off x="6174468" y="4653852"/>
              <a:ext cx="2389581" cy="615553"/>
            </a:xfrm>
            <a:prstGeom prst="rect">
              <a:avLst/>
            </a:prstGeom>
          </p:spPr>
          <p:txBody>
            <a:bodyPr vert="horz" wrap="square" lIns="0" tIns="0" rIns="0" bIns="0" rtlCol="0">
              <a:spAutoFit/>
            </a:bodyPr>
            <a:lstStyle/>
            <a:p>
              <a:pPr marL="12700" algn="just"/>
              <a:r>
                <a:rPr lang="en-US" altLang="zh-TW" sz="4000" b="1" dirty="0">
                  <a:solidFill>
                    <a:srgbClr val="001F5F"/>
                  </a:solidFill>
                  <a:latin typeface="微軟正黑體" panose="020B0604030504040204" pitchFamily="34" charset="-120"/>
                  <a:ea typeface="微軟正黑體" panose="020B0604030504040204" pitchFamily="34" charset="-120"/>
                </a:rPr>
                <a:t>Q&amp;A</a:t>
              </a:r>
              <a:endParaRPr lang="zh-TW" altLang="en-US" sz="4000" b="1" dirty="0">
                <a:solidFill>
                  <a:srgbClr val="001F5F"/>
                </a:solidFill>
                <a:latin typeface="微軟正黑體" panose="020B0604030504040204" pitchFamily="34" charset="-120"/>
                <a:ea typeface="微軟正黑體" panose="020B0604030504040204" pitchFamily="34" charset="-120"/>
              </a:endParaRPr>
            </a:p>
          </p:txBody>
        </p:sp>
        <p:grpSp>
          <p:nvGrpSpPr>
            <p:cNvPr id="16" name="群組 15">
              <a:extLst>
                <a:ext uri="{FF2B5EF4-FFF2-40B4-BE49-F238E27FC236}">
                  <a16:creationId xmlns:a16="http://schemas.microsoft.com/office/drawing/2014/main" id="{1FAE384A-3F6A-9A53-803A-9234FFF985C6}"/>
                </a:ext>
              </a:extLst>
            </p:cNvPr>
            <p:cNvGrpSpPr/>
            <p:nvPr/>
          </p:nvGrpSpPr>
          <p:grpSpPr>
            <a:xfrm>
              <a:off x="2971794" y="4343401"/>
              <a:ext cx="982500" cy="1229144"/>
              <a:chOff x="397046" y="1296753"/>
              <a:chExt cx="219201" cy="332498"/>
            </a:xfrm>
          </p:grpSpPr>
          <p:sp>
            <p:nvSpPr>
              <p:cNvPr id="18" name="六邊形 17">
                <a:extLst>
                  <a:ext uri="{FF2B5EF4-FFF2-40B4-BE49-F238E27FC236}">
                    <a16:creationId xmlns:a16="http://schemas.microsoft.com/office/drawing/2014/main" id="{11BAF9F5-093A-E9C0-2BFE-B6C09D6506E8}"/>
                  </a:ext>
                </a:extLst>
              </p:cNvPr>
              <p:cNvSpPr/>
              <p:nvPr/>
            </p:nvSpPr>
            <p:spPr>
              <a:xfrm rot="5400000">
                <a:off x="389544" y="1336449"/>
                <a:ext cx="266400" cy="187007"/>
              </a:xfrm>
              <a:prstGeom prst="hexagon">
                <a:avLst/>
              </a:prstGeom>
              <a:solidFill>
                <a:srgbClr val="E5EEFF"/>
              </a:solidFill>
            </p:spPr>
            <p:txBody>
              <a:bodyPr wrap="square" lIns="0" tIns="0" rIns="0" bIns="0" rtlCol="0" anchor="ctr"/>
              <a:lstStyle/>
              <a:p>
                <a:pPr algn="l"/>
                <a:endParaRPr lang="zh-TW" altLang="en-US">
                  <a:solidFill>
                    <a:schemeClr val="tx1">
                      <a:lumMod val="95000"/>
                      <a:lumOff val="5000"/>
                    </a:schemeClr>
                  </a:solidFill>
                </a:endParaRPr>
              </a:p>
            </p:txBody>
          </p:sp>
          <p:sp>
            <p:nvSpPr>
              <p:cNvPr id="19" name="六邊形 18">
                <a:extLst>
                  <a:ext uri="{FF2B5EF4-FFF2-40B4-BE49-F238E27FC236}">
                    <a16:creationId xmlns:a16="http://schemas.microsoft.com/office/drawing/2014/main" id="{4D975AE3-4D05-BEE7-F619-0DA77B8A7A64}"/>
                  </a:ext>
                </a:extLst>
              </p:cNvPr>
              <p:cNvSpPr/>
              <p:nvPr/>
            </p:nvSpPr>
            <p:spPr>
              <a:xfrm rot="5400000">
                <a:off x="357962" y="1403159"/>
                <a:ext cx="265176" cy="187007"/>
              </a:xfrm>
              <a:prstGeom prst="hexagon">
                <a:avLst/>
              </a:prstGeom>
              <a:solidFill>
                <a:srgbClr val="002060"/>
              </a:solidFill>
            </p:spPr>
            <p:txBody>
              <a:bodyPr wrap="square" lIns="0" tIns="0" rIns="0" bIns="0" rtlCol="0" anchor="ctr"/>
              <a:lstStyle/>
              <a:p>
                <a:pPr algn="l"/>
                <a:endParaRPr lang="zh-TW" altLang="en-US">
                  <a:solidFill>
                    <a:schemeClr val="tx1">
                      <a:lumMod val="95000"/>
                      <a:lumOff val="5000"/>
                    </a:schemeClr>
                  </a:solidFill>
                </a:endParaRPr>
              </a:p>
            </p:txBody>
          </p:sp>
        </p:grpSp>
        <p:cxnSp>
          <p:nvCxnSpPr>
            <p:cNvPr id="17" name="直線接點 16">
              <a:extLst>
                <a:ext uri="{FF2B5EF4-FFF2-40B4-BE49-F238E27FC236}">
                  <a16:creationId xmlns:a16="http://schemas.microsoft.com/office/drawing/2014/main" id="{BDBEBF89-B014-B9CA-4B64-0C89BE566898}"/>
                </a:ext>
              </a:extLst>
            </p:cNvPr>
            <p:cNvCxnSpPr>
              <a:cxnSpLocks/>
            </p:cNvCxnSpPr>
            <p:nvPr/>
          </p:nvCxnSpPr>
          <p:spPr>
            <a:xfrm>
              <a:off x="2819400" y="5359551"/>
              <a:ext cx="7162800" cy="0"/>
            </a:xfrm>
            <a:prstGeom prst="line">
              <a:avLst/>
            </a:prstGeom>
            <a:ln w="3810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20" name="圖片 19">
            <a:extLst>
              <a:ext uri="{FF2B5EF4-FFF2-40B4-BE49-F238E27FC236}">
                <a16:creationId xmlns:a16="http://schemas.microsoft.com/office/drawing/2014/main" id="{7CE74C27-C6E2-D484-5A58-046E09CFB9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4200" y="6605021"/>
            <a:ext cx="5151566" cy="3048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88250"/>
            <a:ext cx="12192000" cy="26974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5550408" y="6307835"/>
            <a:ext cx="1059091" cy="5501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588250"/>
            <a:ext cx="12192000" cy="26974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0" y="2346196"/>
            <a:ext cx="12191999" cy="423672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64953" y="275084"/>
            <a:ext cx="2987847" cy="677108"/>
          </a:xfrm>
          <a:prstGeom prst="rect">
            <a:avLst/>
          </a:prstGeom>
        </p:spPr>
        <p:txBody>
          <a:bodyPr vert="horz" wrap="square" lIns="0" tIns="0" rIns="0" bIns="0" rtlCol="0">
            <a:spAutoFit/>
          </a:bodyPr>
          <a:lstStyle/>
          <a:p>
            <a:pPr marL="12700">
              <a:lnSpc>
                <a:spcPct val="100000"/>
              </a:lnSpc>
            </a:pPr>
            <a:r>
              <a:rPr lang="en-US" sz="4400" b="1" spc="-5" dirty="0">
                <a:solidFill>
                  <a:srgbClr val="1F3863"/>
                </a:solidFill>
                <a:latin typeface="微軟正黑體" panose="020B0604030504040204" pitchFamily="34" charset="-120"/>
                <a:ea typeface="微軟正黑體" panose="020B0604030504040204" pitchFamily="34" charset="-120"/>
                <a:cs typeface="微軟正黑體"/>
              </a:rPr>
              <a:t>Disclaimer</a:t>
            </a:r>
            <a:endParaRPr sz="4400" dirty="0">
              <a:latin typeface="微軟正黑體" panose="020B0604030504040204" pitchFamily="34" charset="-120"/>
              <a:ea typeface="微軟正黑體" panose="020B0604030504040204" pitchFamily="34" charset="-120"/>
              <a:cs typeface="微軟正黑體"/>
            </a:endParaRPr>
          </a:p>
        </p:txBody>
      </p:sp>
      <p:sp>
        <p:nvSpPr>
          <p:cNvPr id="10" name="object 10"/>
          <p:cNvSpPr/>
          <p:nvPr/>
        </p:nvSpPr>
        <p:spPr>
          <a:xfrm>
            <a:off x="5565647" y="6307835"/>
            <a:ext cx="1029512" cy="55016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524000" y="6588250"/>
            <a:ext cx="9144000" cy="26974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4" name="圖片 13">
            <a:extLst>
              <a:ext uri="{FF2B5EF4-FFF2-40B4-BE49-F238E27FC236}">
                <a16:creationId xmlns:a16="http://schemas.microsoft.com/office/drawing/2014/main" id="{C6EAA954-9EF0-E152-2728-06F466F9B1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08341" y="6551845"/>
            <a:ext cx="5151566" cy="304826"/>
          </a:xfrm>
          <a:prstGeom prst="rect">
            <a:avLst/>
          </a:prstGeom>
        </p:spPr>
      </p:pic>
      <p:sp>
        <p:nvSpPr>
          <p:cNvPr id="13" name="文字方塊 12">
            <a:extLst>
              <a:ext uri="{FF2B5EF4-FFF2-40B4-BE49-F238E27FC236}">
                <a16:creationId xmlns:a16="http://schemas.microsoft.com/office/drawing/2014/main" id="{82FB11FE-51BB-7B2B-D548-787935A8C238}"/>
              </a:ext>
            </a:extLst>
          </p:cNvPr>
          <p:cNvSpPr txBox="1"/>
          <p:nvPr/>
        </p:nvSpPr>
        <p:spPr>
          <a:xfrm>
            <a:off x="914400" y="1142171"/>
            <a:ext cx="10820400" cy="3139321"/>
          </a:xfrm>
          <a:prstGeom prst="rect">
            <a:avLst/>
          </a:prstGeom>
          <a:noFill/>
        </p:spPr>
        <p:txBody>
          <a:bodyPr wrap="square">
            <a:spAutoFit/>
          </a:bodyPr>
          <a:lstStyle/>
          <a:p>
            <a:pPr>
              <a:spcAft>
                <a:spcPts val="1200"/>
              </a:spcAft>
            </a:pPr>
            <a:r>
              <a:rPr lang="en-US" altLang="zh-TW" b="1" dirty="0">
                <a:latin typeface="Arial" panose="020B0604020202020204" pitchFamily="34" charset="0"/>
                <a:ea typeface="微軟正黑體" panose="020B0604030504040204" pitchFamily="34" charset="-120"/>
              </a:rPr>
              <a:t>This presentation is prepared based on the Company’s financial statements audited by certified public accountants in accordance with IFRS.</a:t>
            </a:r>
          </a:p>
          <a:p>
            <a:pPr>
              <a:spcAft>
                <a:spcPts val="1200"/>
              </a:spcAft>
            </a:pPr>
            <a:r>
              <a:rPr lang="en-US" altLang="zh-TW" b="1" dirty="0">
                <a:latin typeface="Arial" panose="020B0604020202020204" pitchFamily="34" charset="0"/>
                <a:ea typeface="微軟正黑體" panose="020B0604030504040204" pitchFamily="34" charset="-120"/>
              </a:rPr>
              <a:t>All complete financial information shall be based on the officially disclosed financial statements.</a:t>
            </a:r>
          </a:p>
          <a:p>
            <a:pPr>
              <a:spcAft>
                <a:spcPts val="1200"/>
              </a:spcAft>
            </a:pPr>
            <a:r>
              <a:rPr lang="en-US" altLang="zh-TW" b="1" dirty="0">
                <a:latin typeface="Arial" panose="020B0604020202020204" pitchFamily="34" charset="0"/>
                <a:ea typeface="微軟正黑體" panose="020B0604030504040204" pitchFamily="34" charset="-120"/>
              </a:rPr>
              <a:t>This presentation is compiled from information obtained from various sources. Certain information may be affected by future uncertainties and may differ from the Company’s current outlook. Any future revisions or adjustments shall be subject to announcements on the Market Observation Post System (MOPS</a:t>
            </a:r>
            <a:r>
              <a:rPr lang="en-US" altLang="zh-TW" sz="2000" b="1" dirty="0">
                <a:latin typeface="Arial" panose="020B0604020202020204" pitchFamily="34" charset="0"/>
                <a:ea typeface="微軟正黑體" panose="020B0604030504040204" pitchFamily="34" charset="-120"/>
              </a:rPr>
              <a:t>).</a:t>
            </a:r>
          </a:p>
          <a:p>
            <a:pPr>
              <a:spcAft>
                <a:spcPts val="1200"/>
              </a:spcAft>
            </a:pPr>
            <a:r>
              <a:rPr lang="en-US" altLang="zh-TW" sz="2000" b="1" dirty="0">
                <a:latin typeface="Arial" panose="020B0604020202020204" pitchFamily="34" charset="0"/>
                <a:ea typeface="微軟正黑體" panose="020B0604030504040204" pitchFamily="34" charset="-120"/>
              </a:rPr>
              <a:t>This presentation shall not be construed as an offer or solicitation to purchase or sell any securities or financial products.</a:t>
            </a:r>
            <a:r>
              <a:rPr lang="zh-TW" altLang="en-US" sz="2000" b="1" dirty="0">
                <a:latin typeface="Arial" panose="020B0604020202020204" pitchFamily="34" charset="0"/>
                <a:ea typeface="微軟正黑體" panose="020B0604030504040204" pitchFamily="34" charset="-120"/>
              </a:rPr>
              <a:t>。</a:t>
            </a:r>
          </a:p>
        </p:txBody>
      </p:sp>
      <p:grpSp>
        <p:nvGrpSpPr>
          <p:cNvPr id="19" name="群組 18">
            <a:extLst>
              <a:ext uri="{FF2B5EF4-FFF2-40B4-BE49-F238E27FC236}">
                <a16:creationId xmlns:a16="http://schemas.microsoft.com/office/drawing/2014/main" id="{3D858F09-DDB0-F0F4-4089-F0840A27B67D}"/>
              </a:ext>
            </a:extLst>
          </p:cNvPr>
          <p:cNvGrpSpPr/>
          <p:nvPr/>
        </p:nvGrpSpPr>
        <p:grpSpPr>
          <a:xfrm>
            <a:off x="494449" y="1160318"/>
            <a:ext cx="262593" cy="328197"/>
            <a:chOff x="397047" y="1296753"/>
            <a:chExt cx="262593" cy="328197"/>
          </a:xfrm>
        </p:grpSpPr>
        <p:sp>
          <p:nvSpPr>
            <p:cNvPr id="17" name="六邊形 16">
              <a:extLst>
                <a:ext uri="{FF2B5EF4-FFF2-40B4-BE49-F238E27FC236}">
                  <a16:creationId xmlns:a16="http://schemas.microsoft.com/office/drawing/2014/main" id="{F3A14F35-4CD8-C778-75AC-F2B82EA8B97A}"/>
                </a:ext>
              </a:extLst>
            </p:cNvPr>
            <p:cNvSpPr/>
            <p:nvPr/>
          </p:nvSpPr>
          <p:spPr>
            <a:xfrm rot="5400000">
              <a:off x="411240" y="1314753"/>
              <a:ext cx="266400" cy="230400"/>
            </a:xfrm>
            <a:prstGeom prst="hexagon">
              <a:avLst/>
            </a:prstGeom>
            <a:solidFill>
              <a:schemeClr val="bg2">
                <a:lumMod val="90000"/>
              </a:schemeClr>
            </a:solidFill>
          </p:spPr>
          <p:txBody>
            <a:bodyPr wrap="square" lIns="0" tIns="0" rIns="0" bIns="0" rtlCol="0" anchor="ctr"/>
            <a:lstStyle/>
            <a:p>
              <a:pPr algn="l"/>
              <a:endParaRPr lang="zh-TW" altLang="en-US">
                <a:solidFill>
                  <a:schemeClr val="tx1">
                    <a:lumMod val="95000"/>
                    <a:lumOff val="5000"/>
                  </a:schemeClr>
                </a:solidFill>
              </a:endParaRPr>
            </a:p>
          </p:txBody>
        </p:sp>
        <p:sp>
          <p:nvSpPr>
            <p:cNvPr id="18" name="六邊形 17">
              <a:extLst>
                <a:ext uri="{FF2B5EF4-FFF2-40B4-BE49-F238E27FC236}">
                  <a16:creationId xmlns:a16="http://schemas.microsoft.com/office/drawing/2014/main" id="{BDE6278C-0DCE-67E1-6D99-47FFBBE1965C}"/>
                </a:ext>
              </a:extLst>
            </p:cNvPr>
            <p:cNvSpPr/>
            <p:nvPr/>
          </p:nvSpPr>
          <p:spPr>
            <a:xfrm rot="5400000">
              <a:off x="378759" y="1378062"/>
              <a:ext cx="265176" cy="228600"/>
            </a:xfrm>
            <a:prstGeom prst="hexagon">
              <a:avLst/>
            </a:prstGeom>
            <a:solidFill>
              <a:schemeClr val="tx1">
                <a:lumMod val="75000"/>
                <a:lumOff val="25000"/>
              </a:schemeClr>
            </a:solidFill>
          </p:spPr>
          <p:txBody>
            <a:bodyPr wrap="square" lIns="0" tIns="0" rIns="0" bIns="0" rtlCol="0" anchor="ctr"/>
            <a:lstStyle/>
            <a:p>
              <a:pPr algn="l"/>
              <a:endParaRPr lang="zh-TW" altLang="en-US">
                <a:solidFill>
                  <a:schemeClr val="tx1">
                    <a:lumMod val="95000"/>
                    <a:lumOff val="5000"/>
                  </a:schemeClr>
                </a:solidFill>
              </a:endParaRPr>
            </a:p>
          </p:txBody>
        </p:sp>
      </p:grpSp>
      <p:grpSp>
        <p:nvGrpSpPr>
          <p:cNvPr id="20" name="群組 19">
            <a:extLst>
              <a:ext uri="{FF2B5EF4-FFF2-40B4-BE49-F238E27FC236}">
                <a16:creationId xmlns:a16="http://schemas.microsoft.com/office/drawing/2014/main" id="{16C0FFA0-EB39-3687-68A6-72721ECDD112}"/>
              </a:ext>
            </a:extLst>
          </p:cNvPr>
          <p:cNvGrpSpPr/>
          <p:nvPr/>
        </p:nvGrpSpPr>
        <p:grpSpPr>
          <a:xfrm>
            <a:off x="505429" y="2309069"/>
            <a:ext cx="262593" cy="328197"/>
            <a:chOff x="397047" y="1296753"/>
            <a:chExt cx="262593" cy="328197"/>
          </a:xfrm>
        </p:grpSpPr>
        <p:sp>
          <p:nvSpPr>
            <p:cNvPr id="21" name="六邊形 20">
              <a:extLst>
                <a:ext uri="{FF2B5EF4-FFF2-40B4-BE49-F238E27FC236}">
                  <a16:creationId xmlns:a16="http://schemas.microsoft.com/office/drawing/2014/main" id="{A2C4FAA6-0515-D844-3969-BF1EB0C7C3C2}"/>
                </a:ext>
              </a:extLst>
            </p:cNvPr>
            <p:cNvSpPr/>
            <p:nvPr/>
          </p:nvSpPr>
          <p:spPr>
            <a:xfrm rot="5400000">
              <a:off x="411240" y="1314753"/>
              <a:ext cx="266400" cy="230400"/>
            </a:xfrm>
            <a:prstGeom prst="hexagon">
              <a:avLst/>
            </a:prstGeom>
            <a:solidFill>
              <a:schemeClr val="bg2">
                <a:lumMod val="90000"/>
              </a:schemeClr>
            </a:solidFill>
          </p:spPr>
          <p:txBody>
            <a:bodyPr wrap="square" lIns="0" tIns="0" rIns="0" bIns="0" rtlCol="0" anchor="ctr"/>
            <a:lstStyle/>
            <a:p>
              <a:pPr algn="l"/>
              <a:endParaRPr lang="zh-TW" altLang="en-US">
                <a:solidFill>
                  <a:schemeClr val="tx1">
                    <a:lumMod val="95000"/>
                    <a:lumOff val="5000"/>
                  </a:schemeClr>
                </a:solidFill>
              </a:endParaRPr>
            </a:p>
          </p:txBody>
        </p:sp>
        <p:sp>
          <p:nvSpPr>
            <p:cNvPr id="22" name="六邊形 21">
              <a:extLst>
                <a:ext uri="{FF2B5EF4-FFF2-40B4-BE49-F238E27FC236}">
                  <a16:creationId xmlns:a16="http://schemas.microsoft.com/office/drawing/2014/main" id="{6243070B-5B0C-B9CE-1D03-31EC37E18B16}"/>
                </a:ext>
              </a:extLst>
            </p:cNvPr>
            <p:cNvSpPr/>
            <p:nvPr/>
          </p:nvSpPr>
          <p:spPr>
            <a:xfrm rot="5400000">
              <a:off x="378759" y="1378062"/>
              <a:ext cx="265176" cy="228600"/>
            </a:xfrm>
            <a:prstGeom prst="hexagon">
              <a:avLst/>
            </a:prstGeom>
            <a:solidFill>
              <a:schemeClr val="tx1">
                <a:lumMod val="75000"/>
                <a:lumOff val="25000"/>
              </a:schemeClr>
            </a:solidFill>
          </p:spPr>
          <p:txBody>
            <a:bodyPr wrap="square" lIns="0" tIns="0" rIns="0" bIns="0" rtlCol="0" anchor="ctr"/>
            <a:lstStyle/>
            <a:p>
              <a:pPr algn="l"/>
              <a:endParaRPr lang="zh-TW" altLang="en-US">
                <a:solidFill>
                  <a:schemeClr val="tx1">
                    <a:lumMod val="95000"/>
                    <a:lumOff val="5000"/>
                  </a:schemeClr>
                </a:solidFill>
              </a:endParaRPr>
            </a:p>
          </p:txBody>
        </p:sp>
      </p:grpSp>
      <p:grpSp>
        <p:nvGrpSpPr>
          <p:cNvPr id="23" name="群組 22">
            <a:extLst>
              <a:ext uri="{FF2B5EF4-FFF2-40B4-BE49-F238E27FC236}">
                <a16:creationId xmlns:a16="http://schemas.microsoft.com/office/drawing/2014/main" id="{A665F6CB-ADC5-94AE-DE2A-A40A916A0191}"/>
              </a:ext>
            </a:extLst>
          </p:cNvPr>
          <p:cNvGrpSpPr/>
          <p:nvPr/>
        </p:nvGrpSpPr>
        <p:grpSpPr>
          <a:xfrm>
            <a:off x="509645" y="3623342"/>
            <a:ext cx="262593" cy="328197"/>
            <a:chOff x="397047" y="1296753"/>
            <a:chExt cx="262593" cy="328197"/>
          </a:xfrm>
        </p:grpSpPr>
        <p:sp>
          <p:nvSpPr>
            <p:cNvPr id="24" name="六邊形 23">
              <a:extLst>
                <a:ext uri="{FF2B5EF4-FFF2-40B4-BE49-F238E27FC236}">
                  <a16:creationId xmlns:a16="http://schemas.microsoft.com/office/drawing/2014/main" id="{4365BEC0-4838-5667-8CC4-3A466B51DC22}"/>
                </a:ext>
              </a:extLst>
            </p:cNvPr>
            <p:cNvSpPr/>
            <p:nvPr/>
          </p:nvSpPr>
          <p:spPr>
            <a:xfrm rot="5400000">
              <a:off x="411240" y="1314753"/>
              <a:ext cx="266400" cy="230400"/>
            </a:xfrm>
            <a:prstGeom prst="hexagon">
              <a:avLst/>
            </a:prstGeom>
            <a:solidFill>
              <a:schemeClr val="bg2">
                <a:lumMod val="90000"/>
              </a:schemeClr>
            </a:solidFill>
          </p:spPr>
          <p:txBody>
            <a:bodyPr wrap="square" lIns="0" tIns="0" rIns="0" bIns="0" rtlCol="0" anchor="ctr"/>
            <a:lstStyle/>
            <a:p>
              <a:pPr algn="l"/>
              <a:endParaRPr lang="zh-TW" altLang="en-US">
                <a:solidFill>
                  <a:schemeClr val="tx1">
                    <a:lumMod val="95000"/>
                    <a:lumOff val="5000"/>
                  </a:schemeClr>
                </a:solidFill>
              </a:endParaRPr>
            </a:p>
          </p:txBody>
        </p:sp>
        <p:sp>
          <p:nvSpPr>
            <p:cNvPr id="25" name="六邊形 24">
              <a:extLst>
                <a:ext uri="{FF2B5EF4-FFF2-40B4-BE49-F238E27FC236}">
                  <a16:creationId xmlns:a16="http://schemas.microsoft.com/office/drawing/2014/main" id="{ED526D11-A8BD-45B0-D415-BBEDE2ED3CCF}"/>
                </a:ext>
              </a:extLst>
            </p:cNvPr>
            <p:cNvSpPr/>
            <p:nvPr/>
          </p:nvSpPr>
          <p:spPr>
            <a:xfrm rot="5400000">
              <a:off x="378759" y="1378062"/>
              <a:ext cx="265176" cy="228600"/>
            </a:xfrm>
            <a:prstGeom prst="hexagon">
              <a:avLst/>
            </a:prstGeom>
            <a:solidFill>
              <a:schemeClr val="tx1">
                <a:lumMod val="75000"/>
                <a:lumOff val="25000"/>
              </a:schemeClr>
            </a:solidFill>
          </p:spPr>
          <p:txBody>
            <a:bodyPr wrap="square" lIns="0" tIns="0" rIns="0" bIns="0" rtlCol="0" anchor="ctr"/>
            <a:lstStyle/>
            <a:p>
              <a:pPr algn="l"/>
              <a:endParaRPr lang="zh-TW" altLang="en-US">
                <a:solidFill>
                  <a:schemeClr val="tx1">
                    <a:lumMod val="95000"/>
                    <a:lumOff val="5000"/>
                  </a:schemeClr>
                </a:solidFill>
              </a:endParaRPr>
            </a:p>
          </p:txBody>
        </p:sp>
      </p:grpSp>
      <p:pic>
        <p:nvPicPr>
          <p:cNvPr id="26" name="圖片 25" descr="一張含有 文字, 字型, 標誌, 符號 的圖片&#10;&#10;自動產生的描述">
            <a:extLst>
              <a:ext uri="{FF2B5EF4-FFF2-40B4-BE49-F238E27FC236}">
                <a16:creationId xmlns:a16="http://schemas.microsoft.com/office/drawing/2014/main" id="{B4C75F4D-9CA0-3EC4-1D60-FF7CACE427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69480" y="1888235"/>
            <a:ext cx="4152900" cy="455523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533400" y="2132329"/>
            <a:ext cx="6122415" cy="246221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 normalizeH="0" baseline="0" noProof="0" dirty="0">
                <a:ln>
                  <a:noFill/>
                </a:ln>
                <a:solidFill>
                  <a:srgbClr val="2E5496"/>
                </a:solidFill>
                <a:effectLst/>
                <a:uLnTx/>
                <a:uFillTx/>
                <a:latin typeface="Arial" panose="020B0604020202020204" pitchFamily="34" charset="0"/>
                <a:ea typeface="微軟正黑體" panose="020B0604030504040204" pitchFamily="34" charset="-120"/>
                <a:cs typeface="微軟正黑體"/>
              </a:rPr>
              <a:t>Thank You for Your Attention</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 normalizeH="0" baseline="0" noProof="0" dirty="0">
                <a:ln>
                  <a:noFill/>
                </a:ln>
                <a:solidFill>
                  <a:srgbClr val="2E5496"/>
                </a:solidFill>
                <a:effectLst/>
                <a:uLnTx/>
                <a:uFillTx/>
                <a:latin typeface="Arial" panose="020B0604020202020204" pitchFamily="34" charset="0"/>
                <a:ea typeface="微軟正黑體" panose="020B0604030504040204" pitchFamily="34" charset="-120"/>
                <a:cs typeface="微軟正黑體"/>
              </a:rPr>
              <a:t>We welcome your feedback and questions.</a:t>
            </a:r>
            <a:endParaRPr kumimoji="0" sz="40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微軟正黑體"/>
            </a:endParaRPr>
          </a:p>
        </p:txBody>
      </p:sp>
      <p:pic>
        <p:nvPicPr>
          <p:cNvPr id="5" name="圖片 4">
            <a:extLst>
              <a:ext uri="{FF2B5EF4-FFF2-40B4-BE49-F238E27FC236}">
                <a16:creationId xmlns:a16="http://schemas.microsoft.com/office/drawing/2014/main" id="{2984F1F6-EBF1-B8A1-F257-A2D8CE4EDF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6605021"/>
            <a:ext cx="5151566" cy="304826"/>
          </a:xfrm>
          <a:prstGeom prst="rect">
            <a:avLst/>
          </a:prstGeom>
        </p:spPr>
      </p:pic>
      <p:pic>
        <p:nvPicPr>
          <p:cNvPr id="4" name="圖片 3" descr="一張含有 文字, 字型, 標誌, 符號 的圖片&#10;&#10;自動產生的描述">
            <a:extLst>
              <a:ext uri="{FF2B5EF4-FFF2-40B4-BE49-F238E27FC236}">
                <a16:creationId xmlns:a16="http://schemas.microsoft.com/office/drawing/2014/main" id="{FCC32A64-7DE7-AA15-7573-C761488BCE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42972" y="3952621"/>
            <a:ext cx="9749028" cy="262890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3</a:t>
            </a:fld>
            <a:endParaRPr dirty="0"/>
          </a:p>
        </p:txBody>
      </p:sp>
      <p:sp>
        <p:nvSpPr>
          <p:cNvPr id="5" name="object 5"/>
          <p:cNvSpPr txBox="1"/>
          <p:nvPr/>
        </p:nvSpPr>
        <p:spPr>
          <a:xfrm>
            <a:off x="1524000" y="1219200"/>
            <a:ext cx="7772400" cy="3077766"/>
          </a:xfrm>
          <a:prstGeom prst="rect">
            <a:avLst/>
          </a:prstGeom>
        </p:spPr>
        <p:txBody>
          <a:bodyPr vert="horz" wrap="square" lIns="0" tIns="0" rIns="0" bIns="0" rtlCol="0">
            <a:spAutoFit/>
          </a:bodyPr>
          <a:lstStyle/>
          <a:p>
            <a:pPr marL="12699">
              <a:lnSpc>
                <a:spcPct val="100000"/>
              </a:lnSpc>
              <a:spcAft>
                <a:spcPts val="1800"/>
              </a:spcAft>
              <a:buClr>
                <a:srgbClr val="006FC0"/>
              </a:buClr>
              <a:tabLst>
                <a:tab pos="414020" algn="l"/>
              </a:tabLst>
            </a:pPr>
            <a:r>
              <a:rPr lang="en-US" altLang="zh-TW" sz="2800" b="1" dirty="0">
                <a:solidFill>
                  <a:schemeClr val="accent1">
                    <a:lumMod val="50000"/>
                  </a:schemeClr>
                </a:solidFill>
                <a:latin typeface="微軟正黑體" panose="020B0604030504040204" pitchFamily="34" charset="-120"/>
                <a:ea typeface="微軟正黑體" panose="020B0604030504040204" pitchFamily="34" charset="-120"/>
              </a:rPr>
              <a:t>Company Overview</a:t>
            </a:r>
          </a:p>
          <a:p>
            <a:pPr marL="12699">
              <a:lnSpc>
                <a:spcPct val="100000"/>
              </a:lnSpc>
              <a:spcAft>
                <a:spcPts val="1800"/>
              </a:spcAft>
              <a:buClr>
                <a:srgbClr val="006FC0"/>
              </a:buClr>
              <a:tabLst>
                <a:tab pos="414020" algn="l"/>
              </a:tabLst>
            </a:pPr>
            <a:r>
              <a:rPr lang="en-US" altLang="zh-TW" sz="2800" b="1" dirty="0">
                <a:solidFill>
                  <a:schemeClr val="accent1">
                    <a:lumMod val="50000"/>
                  </a:schemeClr>
                </a:solidFill>
                <a:latin typeface="微軟正黑體" panose="020B0604030504040204" pitchFamily="34" charset="-120"/>
                <a:ea typeface="微軟正黑體" panose="020B0604030504040204" pitchFamily="34" charset="-120"/>
              </a:rPr>
              <a:t>Operating Performance</a:t>
            </a:r>
          </a:p>
          <a:p>
            <a:pPr marL="12699">
              <a:lnSpc>
                <a:spcPct val="100000"/>
              </a:lnSpc>
              <a:spcAft>
                <a:spcPts val="1800"/>
              </a:spcAft>
              <a:buClr>
                <a:srgbClr val="006FC0"/>
              </a:buClr>
              <a:tabLst>
                <a:tab pos="414020" algn="l"/>
              </a:tabLst>
            </a:pPr>
            <a:r>
              <a:rPr lang="en-US" altLang="zh-TW" sz="2800" b="1" dirty="0">
                <a:solidFill>
                  <a:schemeClr val="accent1">
                    <a:lumMod val="50000"/>
                  </a:schemeClr>
                </a:solidFill>
                <a:latin typeface="微軟正黑體" panose="020B0604030504040204" pitchFamily="34" charset="-120"/>
                <a:ea typeface="微軟正黑體" panose="020B0604030504040204" pitchFamily="34" charset="-120"/>
              </a:rPr>
              <a:t>Corporate Transformation &amp; Strategy</a:t>
            </a:r>
          </a:p>
          <a:p>
            <a:pPr marL="12699">
              <a:lnSpc>
                <a:spcPct val="100000"/>
              </a:lnSpc>
              <a:spcAft>
                <a:spcPts val="1800"/>
              </a:spcAft>
              <a:buClr>
                <a:srgbClr val="006FC0"/>
              </a:buClr>
              <a:tabLst>
                <a:tab pos="414020" algn="l"/>
              </a:tabLst>
            </a:pPr>
            <a:r>
              <a:rPr lang="en-US" altLang="zh-TW" sz="2800" b="1" dirty="0">
                <a:solidFill>
                  <a:schemeClr val="accent1">
                    <a:lumMod val="50000"/>
                  </a:schemeClr>
                </a:solidFill>
                <a:latin typeface="微軟正黑體" panose="020B0604030504040204" pitchFamily="34" charset="-120"/>
                <a:ea typeface="微軟正黑體" panose="020B0604030504040204" pitchFamily="34" charset="-120"/>
              </a:rPr>
              <a:t>ESG &amp; Energy Management</a:t>
            </a:r>
          </a:p>
          <a:p>
            <a:pPr marL="12699">
              <a:lnSpc>
                <a:spcPct val="100000"/>
              </a:lnSpc>
              <a:spcAft>
                <a:spcPts val="1800"/>
              </a:spcAft>
              <a:buClr>
                <a:srgbClr val="006FC0"/>
              </a:buClr>
              <a:tabLst>
                <a:tab pos="414020" algn="l"/>
              </a:tabLst>
            </a:pPr>
            <a:r>
              <a:rPr lang="af-ZA" altLang="zh-TW" sz="2800" b="1" dirty="0">
                <a:solidFill>
                  <a:schemeClr val="accent1">
                    <a:lumMod val="50000"/>
                  </a:schemeClr>
                </a:solidFill>
                <a:latin typeface="微軟正黑體" panose="020B0604030504040204" pitchFamily="34" charset="-120"/>
                <a:ea typeface="微軟正黑體" panose="020B0604030504040204" pitchFamily="34" charset="-120"/>
                <a:cs typeface="微軟正黑體"/>
              </a:rPr>
              <a:t>Q&amp;A</a:t>
            </a:r>
            <a:endParaRPr sz="2800" dirty="0">
              <a:solidFill>
                <a:schemeClr val="accent1">
                  <a:lumMod val="50000"/>
                </a:schemeClr>
              </a:solidFill>
              <a:latin typeface="微軟正黑體" panose="020B0604030504040204" pitchFamily="34" charset="-120"/>
              <a:ea typeface="微軟正黑體" panose="020B0604030504040204" pitchFamily="34" charset="-120"/>
              <a:cs typeface="微軟正黑體"/>
            </a:endParaRPr>
          </a:p>
        </p:txBody>
      </p:sp>
      <p:pic>
        <p:nvPicPr>
          <p:cNvPr id="12" name="圖片 11">
            <a:extLst>
              <a:ext uri="{FF2B5EF4-FFF2-40B4-BE49-F238E27FC236}">
                <a16:creationId xmlns:a16="http://schemas.microsoft.com/office/drawing/2014/main" id="{63846448-A815-9C01-4355-C655AC0217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4" y="6581521"/>
            <a:ext cx="5151566" cy="304826"/>
          </a:xfrm>
          <a:prstGeom prst="rect">
            <a:avLst/>
          </a:prstGeom>
        </p:spPr>
      </p:pic>
      <p:sp>
        <p:nvSpPr>
          <p:cNvPr id="4" name="object 6">
            <a:extLst>
              <a:ext uri="{FF2B5EF4-FFF2-40B4-BE49-F238E27FC236}">
                <a16:creationId xmlns:a16="http://schemas.microsoft.com/office/drawing/2014/main" id="{9B149C30-3A7B-F91C-53B3-A407FBECC4B7}"/>
              </a:ext>
            </a:extLst>
          </p:cNvPr>
          <p:cNvSpPr txBox="1"/>
          <p:nvPr/>
        </p:nvSpPr>
        <p:spPr>
          <a:xfrm>
            <a:off x="228600" y="225250"/>
            <a:ext cx="5638800" cy="677108"/>
          </a:xfrm>
          <a:prstGeom prst="rect">
            <a:avLst/>
          </a:prstGeom>
        </p:spPr>
        <p:txBody>
          <a:bodyPr vert="horz" wrap="square" lIns="0" tIns="0" rIns="0" bIns="0" rtlCol="0">
            <a:spAutoFit/>
          </a:bodyPr>
          <a:lstStyle/>
          <a:p>
            <a:pPr marL="12700">
              <a:lnSpc>
                <a:spcPct val="100000"/>
              </a:lnSpc>
            </a:pPr>
            <a:r>
              <a:rPr lang="en-US" altLang="zh-TW" sz="4400" b="1" spc="-5" dirty="0">
                <a:solidFill>
                  <a:srgbClr val="1F3863"/>
                </a:solidFill>
                <a:latin typeface="Arial" panose="020B0604020202020204" pitchFamily="34" charset="0"/>
                <a:ea typeface="微軟正黑體" panose="020B0604030504040204" pitchFamily="34" charset="-120"/>
                <a:cs typeface="微軟正黑體"/>
              </a:rPr>
              <a:t>Presentation Outline</a:t>
            </a:r>
            <a:endParaRPr sz="4400" dirty="0">
              <a:latin typeface="Arial" panose="020B0604020202020204" pitchFamily="34" charset="0"/>
              <a:ea typeface="微軟正黑體" panose="020B0604030504040204" pitchFamily="34" charset="-120"/>
              <a:cs typeface="微軟正黑體"/>
            </a:endParaRPr>
          </a:p>
        </p:txBody>
      </p:sp>
      <p:grpSp>
        <p:nvGrpSpPr>
          <p:cNvPr id="28" name="群組 27">
            <a:extLst>
              <a:ext uri="{FF2B5EF4-FFF2-40B4-BE49-F238E27FC236}">
                <a16:creationId xmlns:a16="http://schemas.microsoft.com/office/drawing/2014/main" id="{7130AD1F-5D5C-FFF3-1B0A-CBF155C99EAA}"/>
              </a:ext>
            </a:extLst>
          </p:cNvPr>
          <p:cNvGrpSpPr/>
          <p:nvPr/>
        </p:nvGrpSpPr>
        <p:grpSpPr>
          <a:xfrm>
            <a:off x="1007554" y="1219200"/>
            <a:ext cx="382484" cy="2362200"/>
            <a:chOff x="983001" y="1184743"/>
            <a:chExt cx="270192" cy="1943956"/>
          </a:xfrm>
        </p:grpSpPr>
        <p:grpSp>
          <p:nvGrpSpPr>
            <p:cNvPr id="13" name="群組 12">
              <a:extLst>
                <a:ext uri="{FF2B5EF4-FFF2-40B4-BE49-F238E27FC236}">
                  <a16:creationId xmlns:a16="http://schemas.microsoft.com/office/drawing/2014/main" id="{4F11D434-C338-63F8-2401-54C38796B24C}"/>
                </a:ext>
              </a:extLst>
            </p:cNvPr>
            <p:cNvGrpSpPr/>
            <p:nvPr/>
          </p:nvGrpSpPr>
          <p:grpSpPr>
            <a:xfrm>
              <a:off x="989699" y="1184743"/>
              <a:ext cx="263494" cy="300857"/>
              <a:chOff x="1336706" y="3198934"/>
              <a:chExt cx="263494" cy="300857"/>
            </a:xfrm>
          </p:grpSpPr>
          <p:sp>
            <p:nvSpPr>
              <p:cNvPr id="8" name="六邊形 7">
                <a:extLst>
                  <a:ext uri="{FF2B5EF4-FFF2-40B4-BE49-F238E27FC236}">
                    <a16:creationId xmlns:a16="http://schemas.microsoft.com/office/drawing/2014/main" id="{904A2A34-A1C7-C2B5-1EE4-1E2295846BB1}"/>
                  </a:ext>
                </a:extLst>
              </p:cNvPr>
              <p:cNvSpPr/>
              <p:nvPr/>
            </p:nvSpPr>
            <p:spPr>
              <a:xfrm rot="5400000">
                <a:off x="1351800" y="3251391"/>
                <a:ext cx="266400" cy="230400"/>
              </a:xfrm>
              <a:prstGeom prst="hexagon">
                <a:avLst/>
              </a:prstGeom>
              <a:solidFill>
                <a:schemeClr val="accent1">
                  <a:lumMod val="20000"/>
                  <a:lumOff val="80000"/>
                </a:schemeClr>
              </a:solidFill>
            </p:spPr>
            <p:txBody>
              <a:bodyPr wrap="square" lIns="0" tIns="0" rIns="0" bIns="0" rtlCol="0" anchor="ctr"/>
              <a:lstStyle/>
              <a:p>
                <a:pPr algn="l"/>
                <a:endParaRPr lang="zh-TW" altLang="en-US"/>
              </a:p>
            </p:txBody>
          </p:sp>
          <p:sp>
            <p:nvSpPr>
              <p:cNvPr id="7" name="六邊形 6">
                <a:extLst>
                  <a:ext uri="{FF2B5EF4-FFF2-40B4-BE49-F238E27FC236}">
                    <a16:creationId xmlns:a16="http://schemas.microsoft.com/office/drawing/2014/main" id="{695E7AB7-060F-213F-1484-A1DEE0D52665}"/>
                  </a:ext>
                </a:extLst>
              </p:cNvPr>
              <p:cNvSpPr/>
              <p:nvPr/>
            </p:nvSpPr>
            <p:spPr>
              <a:xfrm rot="5400000">
                <a:off x="1318418" y="3217222"/>
                <a:ext cx="265176" cy="228600"/>
              </a:xfrm>
              <a:prstGeom prst="hexagon">
                <a:avLst/>
              </a:prstGeom>
              <a:solidFill>
                <a:srgbClr val="0070C0"/>
              </a:solidFill>
            </p:spPr>
            <p:txBody>
              <a:bodyPr wrap="square" lIns="0" tIns="0" rIns="0" bIns="0" rtlCol="0" anchor="ctr"/>
              <a:lstStyle/>
              <a:p>
                <a:pPr algn="l"/>
                <a:endParaRPr lang="zh-TW" altLang="en-US" sz="1400" dirty="0"/>
              </a:p>
            </p:txBody>
          </p:sp>
        </p:grpSp>
        <p:grpSp>
          <p:nvGrpSpPr>
            <p:cNvPr id="14" name="群組 13">
              <a:extLst>
                <a:ext uri="{FF2B5EF4-FFF2-40B4-BE49-F238E27FC236}">
                  <a16:creationId xmlns:a16="http://schemas.microsoft.com/office/drawing/2014/main" id="{20E8AD5A-C2AE-6F8B-B9E5-A7F090ACDD44}"/>
                </a:ext>
              </a:extLst>
            </p:cNvPr>
            <p:cNvGrpSpPr/>
            <p:nvPr/>
          </p:nvGrpSpPr>
          <p:grpSpPr>
            <a:xfrm>
              <a:off x="989699" y="1713085"/>
              <a:ext cx="262593" cy="328197"/>
              <a:chOff x="1337607" y="3233391"/>
              <a:chExt cx="262593" cy="328197"/>
            </a:xfrm>
          </p:grpSpPr>
          <p:sp>
            <p:nvSpPr>
              <p:cNvPr id="15" name="六邊形 14">
                <a:extLst>
                  <a:ext uri="{FF2B5EF4-FFF2-40B4-BE49-F238E27FC236}">
                    <a16:creationId xmlns:a16="http://schemas.microsoft.com/office/drawing/2014/main" id="{B384E623-13DD-43DA-5CAF-EB0B4D4E84AB}"/>
                  </a:ext>
                </a:extLst>
              </p:cNvPr>
              <p:cNvSpPr/>
              <p:nvPr/>
            </p:nvSpPr>
            <p:spPr>
              <a:xfrm rot="5400000">
                <a:off x="1351800" y="3251391"/>
                <a:ext cx="266400" cy="230400"/>
              </a:xfrm>
              <a:prstGeom prst="hexagon">
                <a:avLst/>
              </a:prstGeom>
              <a:solidFill>
                <a:schemeClr val="accent1">
                  <a:lumMod val="20000"/>
                  <a:lumOff val="80000"/>
                </a:schemeClr>
              </a:solidFill>
            </p:spPr>
            <p:txBody>
              <a:bodyPr wrap="square" lIns="0" tIns="0" rIns="0" bIns="0" rtlCol="0" anchor="ctr"/>
              <a:lstStyle/>
              <a:p>
                <a:pPr algn="l"/>
                <a:endParaRPr lang="zh-TW" altLang="en-US"/>
              </a:p>
            </p:txBody>
          </p:sp>
          <p:sp>
            <p:nvSpPr>
              <p:cNvPr id="16" name="六邊形 15">
                <a:extLst>
                  <a:ext uri="{FF2B5EF4-FFF2-40B4-BE49-F238E27FC236}">
                    <a16:creationId xmlns:a16="http://schemas.microsoft.com/office/drawing/2014/main" id="{8C9539C4-2527-B7ED-8518-43F794B9B1A7}"/>
                  </a:ext>
                </a:extLst>
              </p:cNvPr>
              <p:cNvSpPr/>
              <p:nvPr/>
            </p:nvSpPr>
            <p:spPr>
              <a:xfrm rot="5400000">
                <a:off x="1319319" y="3314700"/>
                <a:ext cx="265176" cy="228600"/>
              </a:xfrm>
              <a:prstGeom prst="hexagon">
                <a:avLst/>
              </a:prstGeom>
              <a:solidFill>
                <a:srgbClr val="0070C0"/>
              </a:solidFill>
            </p:spPr>
            <p:txBody>
              <a:bodyPr wrap="square" lIns="0" tIns="0" rIns="0" bIns="0" rtlCol="0" anchor="ctr"/>
              <a:lstStyle/>
              <a:p>
                <a:pPr algn="l"/>
                <a:endParaRPr lang="zh-TW" altLang="en-US"/>
              </a:p>
            </p:txBody>
          </p:sp>
        </p:grpSp>
        <p:grpSp>
          <p:nvGrpSpPr>
            <p:cNvPr id="17" name="群組 16">
              <a:extLst>
                <a:ext uri="{FF2B5EF4-FFF2-40B4-BE49-F238E27FC236}">
                  <a16:creationId xmlns:a16="http://schemas.microsoft.com/office/drawing/2014/main" id="{6A9D8761-8D76-2C82-1085-9D3512854908}"/>
                </a:ext>
              </a:extLst>
            </p:cNvPr>
            <p:cNvGrpSpPr/>
            <p:nvPr/>
          </p:nvGrpSpPr>
          <p:grpSpPr>
            <a:xfrm>
              <a:off x="983001" y="2263641"/>
              <a:ext cx="262593" cy="328197"/>
              <a:chOff x="1337607" y="3233391"/>
              <a:chExt cx="262593" cy="328197"/>
            </a:xfrm>
          </p:grpSpPr>
          <p:sp>
            <p:nvSpPr>
              <p:cNvPr id="18" name="六邊形 17">
                <a:extLst>
                  <a:ext uri="{FF2B5EF4-FFF2-40B4-BE49-F238E27FC236}">
                    <a16:creationId xmlns:a16="http://schemas.microsoft.com/office/drawing/2014/main" id="{8E6961B9-4FCC-CAA9-747F-4594F3E7B834}"/>
                  </a:ext>
                </a:extLst>
              </p:cNvPr>
              <p:cNvSpPr/>
              <p:nvPr/>
            </p:nvSpPr>
            <p:spPr>
              <a:xfrm rot="5400000">
                <a:off x="1351800" y="3251391"/>
                <a:ext cx="266400" cy="230400"/>
              </a:xfrm>
              <a:prstGeom prst="hexagon">
                <a:avLst/>
              </a:prstGeom>
              <a:solidFill>
                <a:schemeClr val="accent1">
                  <a:lumMod val="20000"/>
                  <a:lumOff val="80000"/>
                </a:schemeClr>
              </a:solidFill>
            </p:spPr>
            <p:txBody>
              <a:bodyPr wrap="square" lIns="0" tIns="0" rIns="0" bIns="0" rtlCol="0" anchor="ctr"/>
              <a:lstStyle/>
              <a:p>
                <a:pPr algn="l"/>
                <a:endParaRPr lang="zh-TW" altLang="en-US"/>
              </a:p>
            </p:txBody>
          </p:sp>
          <p:sp>
            <p:nvSpPr>
              <p:cNvPr id="19" name="六邊形 18">
                <a:extLst>
                  <a:ext uri="{FF2B5EF4-FFF2-40B4-BE49-F238E27FC236}">
                    <a16:creationId xmlns:a16="http://schemas.microsoft.com/office/drawing/2014/main" id="{B0AF2179-6DE8-55AC-835B-F5DD0196F157}"/>
                  </a:ext>
                </a:extLst>
              </p:cNvPr>
              <p:cNvSpPr/>
              <p:nvPr/>
            </p:nvSpPr>
            <p:spPr>
              <a:xfrm rot="5400000">
                <a:off x="1319319" y="3314700"/>
                <a:ext cx="265176" cy="228600"/>
              </a:xfrm>
              <a:prstGeom prst="hexagon">
                <a:avLst/>
              </a:prstGeom>
              <a:solidFill>
                <a:srgbClr val="0070C0"/>
              </a:solidFill>
            </p:spPr>
            <p:txBody>
              <a:bodyPr wrap="square" lIns="0" tIns="0" rIns="0" bIns="0" rtlCol="0" anchor="ctr"/>
              <a:lstStyle/>
              <a:p>
                <a:pPr algn="l"/>
                <a:endParaRPr lang="zh-TW" altLang="en-US"/>
              </a:p>
            </p:txBody>
          </p:sp>
        </p:grpSp>
        <p:grpSp>
          <p:nvGrpSpPr>
            <p:cNvPr id="20" name="群組 19">
              <a:extLst>
                <a:ext uri="{FF2B5EF4-FFF2-40B4-BE49-F238E27FC236}">
                  <a16:creationId xmlns:a16="http://schemas.microsoft.com/office/drawing/2014/main" id="{5C954548-0916-1E39-B055-D37EEB37317E}"/>
                </a:ext>
              </a:extLst>
            </p:cNvPr>
            <p:cNvGrpSpPr/>
            <p:nvPr/>
          </p:nvGrpSpPr>
          <p:grpSpPr>
            <a:xfrm>
              <a:off x="989699" y="2800502"/>
              <a:ext cx="262593" cy="328197"/>
              <a:chOff x="1337607" y="3233391"/>
              <a:chExt cx="262593" cy="328197"/>
            </a:xfrm>
          </p:grpSpPr>
          <p:sp>
            <p:nvSpPr>
              <p:cNvPr id="21" name="六邊形 20">
                <a:extLst>
                  <a:ext uri="{FF2B5EF4-FFF2-40B4-BE49-F238E27FC236}">
                    <a16:creationId xmlns:a16="http://schemas.microsoft.com/office/drawing/2014/main" id="{A4960AD8-AFFE-4363-9714-F30BE4A9C8DF}"/>
                  </a:ext>
                </a:extLst>
              </p:cNvPr>
              <p:cNvSpPr/>
              <p:nvPr/>
            </p:nvSpPr>
            <p:spPr>
              <a:xfrm rot="5400000">
                <a:off x="1351800" y="3251391"/>
                <a:ext cx="266400" cy="230400"/>
              </a:xfrm>
              <a:prstGeom prst="hexagon">
                <a:avLst/>
              </a:prstGeom>
              <a:solidFill>
                <a:schemeClr val="accent1">
                  <a:lumMod val="20000"/>
                  <a:lumOff val="80000"/>
                </a:schemeClr>
              </a:solidFill>
            </p:spPr>
            <p:txBody>
              <a:bodyPr wrap="square" lIns="0" tIns="0" rIns="0" bIns="0" rtlCol="0" anchor="ctr"/>
              <a:lstStyle/>
              <a:p>
                <a:pPr algn="l"/>
                <a:endParaRPr lang="zh-TW" altLang="en-US"/>
              </a:p>
            </p:txBody>
          </p:sp>
          <p:sp>
            <p:nvSpPr>
              <p:cNvPr id="22" name="六邊形 21">
                <a:extLst>
                  <a:ext uri="{FF2B5EF4-FFF2-40B4-BE49-F238E27FC236}">
                    <a16:creationId xmlns:a16="http://schemas.microsoft.com/office/drawing/2014/main" id="{8424DF3B-FA70-0EC5-61AB-7F7891DC0F14}"/>
                  </a:ext>
                </a:extLst>
              </p:cNvPr>
              <p:cNvSpPr/>
              <p:nvPr/>
            </p:nvSpPr>
            <p:spPr>
              <a:xfrm rot="5400000">
                <a:off x="1319319" y="3314700"/>
                <a:ext cx="265176" cy="228600"/>
              </a:xfrm>
              <a:prstGeom prst="hexagon">
                <a:avLst/>
              </a:prstGeom>
              <a:solidFill>
                <a:srgbClr val="0070C0"/>
              </a:solidFill>
            </p:spPr>
            <p:txBody>
              <a:bodyPr wrap="square" lIns="0" tIns="0" rIns="0" bIns="0" rtlCol="0" anchor="ctr"/>
              <a:lstStyle/>
              <a:p>
                <a:pPr algn="l"/>
                <a:endParaRPr lang="zh-TW" altLang="en-US"/>
              </a:p>
            </p:txBody>
          </p:sp>
        </p:grpSp>
      </p:grpSp>
      <p:pic>
        <p:nvPicPr>
          <p:cNvPr id="29" name="圖片 28" descr="一張含有 文字, 字型, 標誌, 符號 的圖片&#10;&#10;自動產生的描述">
            <a:extLst>
              <a:ext uri="{FF2B5EF4-FFF2-40B4-BE49-F238E27FC236}">
                <a16:creationId xmlns:a16="http://schemas.microsoft.com/office/drawing/2014/main" id="{226E9D01-0DA6-7EBC-2928-0E82C3AE08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800" y="260144"/>
            <a:ext cx="1371600" cy="390062"/>
          </a:xfrm>
          <a:prstGeom prst="rect">
            <a:avLst/>
          </a:prstGeom>
        </p:spPr>
      </p:pic>
      <p:sp>
        <p:nvSpPr>
          <p:cNvPr id="9" name="六邊形 8">
            <a:extLst>
              <a:ext uri="{FF2B5EF4-FFF2-40B4-BE49-F238E27FC236}">
                <a16:creationId xmlns:a16="http://schemas.microsoft.com/office/drawing/2014/main" id="{C24530D2-0C28-2043-FDF2-802FE7208855}"/>
              </a:ext>
            </a:extLst>
          </p:cNvPr>
          <p:cNvSpPr/>
          <p:nvPr/>
        </p:nvSpPr>
        <p:spPr>
          <a:xfrm rot="5400000">
            <a:off x="1023100" y="3910849"/>
            <a:ext cx="322230" cy="323606"/>
          </a:xfrm>
          <a:prstGeom prst="hexagon">
            <a:avLst/>
          </a:prstGeom>
          <a:solidFill>
            <a:srgbClr val="0070C0"/>
          </a:solidFill>
        </p:spPr>
        <p:txBody>
          <a:bodyPr wrap="square" lIns="0" tIns="0" rIns="0" bIns="0" rtlCol="0" anchor="ctr"/>
          <a:lstStyle/>
          <a:p>
            <a:pPr algn="l"/>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1999" cy="423976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pic>
        <p:nvPicPr>
          <p:cNvPr id="6" name="圖片 5">
            <a:extLst>
              <a:ext uri="{FF2B5EF4-FFF2-40B4-BE49-F238E27FC236}">
                <a16:creationId xmlns:a16="http://schemas.microsoft.com/office/drawing/2014/main" id="{008396A9-7CFB-B02F-340A-1B4EC678F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grpSp>
        <p:nvGrpSpPr>
          <p:cNvPr id="13" name="群組 12">
            <a:extLst>
              <a:ext uri="{FF2B5EF4-FFF2-40B4-BE49-F238E27FC236}">
                <a16:creationId xmlns:a16="http://schemas.microsoft.com/office/drawing/2014/main" id="{7A45503D-7C9E-3CA3-66C7-FC019FE11D59}"/>
              </a:ext>
            </a:extLst>
          </p:cNvPr>
          <p:cNvGrpSpPr/>
          <p:nvPr/>
        </p:nvGrpSpPr>
        <p:grpSpPr>
          <a:xfrm>
            <a:off x="2971794" y="4343401"/>
            <a:ext cx="6781806" cy="1229144"/>
            <a:chOff x="2971794" y="4343401"/>
            <a:chExt cx="6781806" cy="1229144"/>
          </a:xfrm>
        </p:grpSpPr>
        <p:sp>
          <p:nvSpPr>
            <p:cNvPr id="2" name="object 2"/>
            <p:cNvSpPr txBox="1"/>
            <p:nvPr/>
          </p:nvSpPr>
          <p:spPr>
            <a:xfrm>
              <a:off x="4191000" y="4592267"/>
              <a:ext cx="5562600" cy="677108"/>
            </a:xfrm>
            <a:prstGeom prst="rect">
              <a:avLst/>
            </a:prstGeom>
          </p:spPr>
          <p:txBody>
            <a:bodyPr vert="horz" wrap="square" lIns="0" tIns="0" rIns="0" bIns="0" rtlCol="0">
              <a:spAutoFit/>
            </a:bodyPr>
            <a:lstStyle/>
            <a:p>
              <a:pPr marL="12700">
                <a:lnSpc>
                  <a:spcPct val="100000"/>
                </a:lnSpc>
              </a:pPr>
              <a:r>
                <a:rPr lang="en-US" sz="4400" b="1" dirty="0">
                  <a:solidFill>
                    <a:srgbClr val="001F5F"/>
                  </a:solidFill>
                  <a:latin typeface="微軟正黑體" panose="020B0604030504040204" pitchFamily="34" charset="-120"/>
                  <a:ea typeface="微軟正黑體" panose="020B0604030504040204" pitchFamily="34" charset="-120"/>
                  <a:cs typeface="微軟正黑體"/>
                </a:rPr>
                <a:t>Company Overview</a:t>
              </a:r>
              <a:endParaRPr sz="4400" dirty="0">
                <a:latin typeface="微軟正黑體" panose="020B0604030504040204" pitchFamily="34" charset="-120"/>
                <a:ea typeface="微軟正黑體" panose="020B0604030504040204" pitchFamily="34" charset="-120"/>
                <a:cs typeface="微軟正黑體"/>
              </a:endParaRPr>
            </a:p>
          </p:txBody>
        </p:sp>
        <p:grpSp>
          <p:nvGrpSpPr>
            <p:cNvPr id="5" name="群組 4">
              <a:extLst>
                <a:ext uri="{FF2B5EF4-FFF2-40B4-BE49-F238E27FC236}">
                  <a16:creationId xmlns:a16="http://schemas.microsoft.com/office/drawing/2014/main" id="{06351AD6-283D-D098-73BA-5F5465CC3F74}"/>
                </a:ext>
              </a:extLst>
            </p:cNvPr>
            <p:cNvGrpSpPr/>
            <p:nvPr/>
          </p:nvGrpSpPr>
          <p:grpSpPr>
            <a:xfrm>
              <a:off x="2971794" y="4343401"/>
              <a:ext cx="982500" cy="1229144"/>
              <a:chOff x="397046" y="1296753"/>
              <a:chExt cx="219201" cy="332498"/>
            </a:xfrm>
          </p:grpSpPr>
          <p:sp>
            <p:nvSpPr>
              <p:cNvPr id="7" name="六邊形 6">
                <a:extLst>
                  <a:ext uri="{FF2B5EF4-FFF2-40B4-BE49-F238E27FC236}">
                    <a16:creationId xmlns:a16="http://schemas.microsoft.com/office/drawing/2014/main" id="{B7501DD3-7CD5-0A34-0B2C-5CAE133683FF}"/>
                  </a:ext>
                </a:extLst>
              </p:cNvPr>
              <p:cNvSpPr/>
              <p:nvPr/>
            </p:nvSpPr>
            <p:spPr>
              <a:xfrm rot="5400000">
                <a:off x="389544" y="1336449"/>
                <a:ext cx="266400" cy="187007"/>
              </a:xfrm>
              <a:prstGeom prst="hexagon">
                <a:avLst/>
              </a:prstGeom>
              <a:solidFill>
                <a:srgbClr val="E5EEFF"/>
              </a:solidFill>
            </p:spPr>
            <p:txBody>
              <a:bodyPr wrap="square" lIns="0" tIns="0" rIns="0" bIns="0" rtlCol="0" anchor="ctr"/>
              <a:lstStyle/>
              <a:p>
                <a:pPr algn="l"/>
                <a:endParaRPr lang="zh-TW" altLang="en-US">
                  <a:solidFill>
                    <a:schemeClr val="tx1">
                      <a:lumMod val="95000"/>
                      <a:lumOff val="5000"/>
                    </a:schemeClr>
                  </a:solidFill>
                </a:endParaRPr>
              </a:p>
            </p:txBody>
          </p:sp>
          <p:sp>
            <p:nvSpPr>
              <p:cNvPr id="8" name="六邊形 7">
                <a:extLst>
                  <a:ext uri="{FF2B5EF4-FFF2-40B4-BE49-F238E27FC236}">
                    <a16:creationId xmlns:a16="http://schemas.microsoft.com/office/drawing/2014/main" id="{3515E7AA-E13B-2433-7EB2-3EBA55220834}"/>
                  </a:ext>
                </a:extLst>
              </p:cNvPr>
              <p:cNvSpPr/>
              <p:nvPr/>
            </p:nvSpPr>
            <p:spPr>
              <a:xfrm rot="5400000">
                <a:off x="357962" y="1403159"/>
                <a:ext cx="265176" cy="187007"/>
              </a:xfrm>
              <a:prstGeom prst="hexagon">
                <a:avLst/>
              </a:prstGeom>
              <a:solidFill>
                <a:srgbClr val="002060"/>
              </a:solidFill>
            </p:spPr>
            <p:txBody>
              <a:bodyPr wrap="square" lIns="0" tIns="0" rIns="0" bIns="0" rtlCol="0" anchor="ctr"/>
              <a:lstStyle/>
              <a:p>
                <a:pPr algn="l"/>
                <a:endParaRPr lang="zh-TW" altLang="en-US">
                  <a:solidFill>
                    <a:schemeClr val="tx1">
                      <a:lumMod val="95000"/>
                      <a:lumOff val="5000"/>
                    </a:schemeClr>
                  </a:solidFill>
                </a:endParaRPr>
              </a:p>
            </p:txBody>
          </p:sp>
        </p:grpSp>
        <p:cxnSp>
          <p:nvCxnSpPr>
            <p:cNvPr id="10" name="直線接點 9">
              <a:extLst>
                <a:ext uri="{FF2B5EF4-FFF2-40B4-BE49-F238E27FC236}">
                  <a16:creationId xmlns:a16="http://schemas.microsoft.com/office/drawing/2014/main" id="{19E42748-B75A-AEAA-C3CE-A388C0A5B0D5}"/>
                </a:ext>
              </a:extLst>
            </p:cNvPr>
            <p:cNvCxnSpPr>
              <a:cxnSpLocks/>
            </p:cNvCxnSpPr>
            <p:nvPr/>
          </p:nvCxnSpPr>
          <p:spPr>
            <a:xfrm flipV="1">
              <a:off x="3581400" y="5352268"/>
              <a:ext cx="4953000" cy="7283"/>
            </a:xfrm>
            <a:prstGeom prst="line">
              <a:avLst/>
            </a:prstGeom>
            <a:ln w="38100">
              <a:solidFill>
                <a:srgbClr val="001F5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81314"/>
            <a:ext cx="12192000" cy="737961"/>
          </a:xfrm>
        </p:spPr>
        <p:txBody>
          <a:bodyPr>
            <a:normAutofit/>
          </a:bodyPr>
          <a:lstStyle/>
          <a:p>
            <a:pPr algn="ctr"/>
            <a:r>
              <a:rPr lang="zh-TW" altLang="en-US" sz="4000" dirty="0">
                <a:latin typeface="微軟正黑體" panose="020B0604030504040204" pitchFamily="34" charset="-120"/>
                <a:ea typeface="微軟正黑體" panose="020B0604030504040204" pitchFamily="34" charset="-120"/>
              </a:rPr>
              <a:t>公司簡介</a:t>
            </a:r>
            <a:endParaRPr lang="zh-TW" altLang="en-US" sz="4000" dirty="0"/>
          </a:p>
        </p:txBody>
      </p:sp>
      <p:sp>
        <p:nvSpPr>
          <p:cNvPr id="4" name="投影片編號版面配置區 3"/>
          <p:cNvSpPr>
            <a:spLocks noGrp="1"/>
          </p:cNvSpPr>
          <p:nvPr>
            <p:ph type="sldNum" sz="quarter" idx="12"/>
          </p:nvPr>
        </p:nvSpPr>
        <p:spPr>
          <a:xfrm>
            <a:off x="8610600" y="6176963"/>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40DB7C-D975-4832-A082-B56B676DE4EE}" type="slidenum">
              <a:rPr lang="zh-TW" altLang="en-US" smtClean="0"/>
              <a:pPr/>
              <a:t>5</a:t>
            </a:fld>
            <a:endParaRPr lang="zh-TW" altLang="en-US"/>
          </a:p>
        </p:txBody>
      </p:sp>
      <p:grpSp>
        <p:nvGrpSpPr>
          <p:cNvPr id="17" name="群組 16">
            <a:extLst>
              <a:ext uri="{FF2B5EF4-FFF2-40B4-BE49-F238E27FC236}">
                <a16:creationId xmlns:a16="http://schemas.microsoft.com/office/drawing/2014/main" id="{48CEB934-B33A-BB7C-FE06-288491C48161}"/>
              </a:ext>
            </a:extLst>
          </p:cNvPr>
          <p:cNvGrpSpPr/>
          <p:nvPr/>
        </p:nvGrpSpPr>
        <p:grpSpPr>
          <a:xfrm>
            <a:off x="6304850" y="3294243"/>
            <a:ext cx="5806646" cy="2131143"/>
            <a:chOff x="6249988" y="3627557"/>
            <a:chExt cx="5806646" cy="1554043"/>
          </a:xfrm>
        </p:grpSpPr>
        <p:pic>
          <p:nvPicPr>
            <p:cNvPr id="6" name="圖片 5">
              <a:extLst>
                <a:ext uri="{FF2B5EF4-FFF2-40B4-BE49-F238E27FC236}">
                  <a16:creationId xmlns:a16="http://schemas.microsoft.com/office/drawing/2014/main" id="{E8FD10A0-645D-497B-91D7-D50937C4ADE2}"/>
                </a:ext>
              </a:extLst>
            </p:cNvPr>
            <p:cNvPicPr>
              <a:picLocks noChangeAspect="1"/>
            </p:cNvPicPr>
            <p:nvPr/>
          </p:nvPicPr>
          <p:blipFill rotWithShape="1">
            <a:blip r:embed="rId2"/>
            <a:srcRect t="2290" b="20545"/>
            <a:stretch/>
          </p:blipFill>
          <p:spPr>
            <a:xfrm>
              <a:off x="10201281" y="3727609"/>
              <a:ext cx="1855353" cy="1407809"/>
            </a:xfrm>
            <a:prstGeom prst="rect">
              <a:avLst/>
            </a:prstGeom>
          </p:spPr>
        </p:pic>
        <p:pic>
          <p:nvPicPr>
            <p:cNvPr id="7" name="圖片 6">
              <a:extLst>
                <a:ext uri="{FF2B5EF4-FFF2-40B4-BE49-F238E27FC236}">
                  <a16:creationId xmlns:a16="http://schemas.microsoft.com/office/drawing/2014/main" id="{B1791921-B2B7-4594-9F10-63AB3113FBDF}"/>
                </a:ext>
              </a:extLst>
            </p:cNvPr>
            <p:cNvPicPr>
              <a:picLocks noChangeAspect="1"/>
            </p:cNvPicPr>
            <p:nvPr/>
          </p:nvPicPr>
          <p:blipFill rotWithShape="1">
            <a:blip r:embed="rId3"/>
            <a:srcRect t="4493" b="21428"/>
            <a:stretch/>
          </p:blipFill>
          <p:spPr>
            <a:xfrm>
              <a:off x="6249988" y="3627557"/>
              <a:ext cx="3951293" cy="1554043"/>
            </a:xfrm>
            <a:prstGeom prst="rect">
              <a:avLst/>
            </a:prstGeom>
          </p:spPr>
        </p:pic>
      </p:grpSp>
      <p:sp>
        <p:nvSpPr>
          <p:cNvPr id="8" name="文字方塊 7">
            <a:extLst>
              <a:ext uri="{FF2B5EF4-FFF2-40B4-BE49-F238E27FC236}">
                <a16:creationId xmlns:a16="http://schemas.microsoft.com/office/drawing/2014/main" id="{C7A314E9-2B03-8742-94DA-1B8D5C03264C}"/>
              </a:ext>
            </a:extLst>
          </p:cNvPr>
          <p:cNvSpPr txBox="1"/>
          <p:nvPr/>
        </p:nvSpPr>
        <p:spPr>
          <a:xfrm>
            <a:off x="6181724" y="407740"/>
            <a:ext cx="6010276" cy="2781402"/>
          </a:xfrm>
          <a:prstGeom prst="rect">
            <a:avLst/>
          </a:prstGeom>
          <a:noFill/>
        </p:spPr>
        <p:txBody>
          <a:bodyPr wrap="square" rtlCol="0">
            <a:spAutoFit/>
          </a:bodyPr>
          <a:lstStyle/>
          <a:p>
            <a:pPr>
              <a:lnSpc>
                <a:spcPct val="150000"/>
              </a:lnSpc>
            </a:pPr>
            <a:r>
              <a:rPr lang="en-US" altLang="zh-TW" sz="2000" b="1" dirty="0">
                <a:solidFill>
                  <a:schemeClr val="bg1"/>
                </a:solidFill>
                <a:highlight>
                  <a:srgbClr val="008080"/>
                </a:highlight>
                <a:latin typeface="Microsoft JhengHei" panose="020B0604030504040204" pitchFamily="34" charset="-120"/>
                <a:ea typeface="Microsoft JhengHei" panose="020B0604030504040204" pitchFamily="34" charset="-120"/>
              </a:rPr>
              <a:t>Major Products / Services</a:t>
            </a:r>
          </a:p>
          <a:p>
            <a:pPr>
              <a:lnSpc>
                <a:spcPct val="150000"/>
              </a:lnSpc>
            </a:pPr>
            <a:r>
              <a:rPr lang="en-US" altLang="zh-TW" sz="1400" b="1" u="sng" dirty="0">
                <a:solidFill>
                  <a:srgbClr val="0000CC"/>
                </a:solidFill>
                <a:latin typeface="Microsoft JhengHei" panose="020B0604030504040204" pitchFamily="34" charset="-120"/>
                <a:ea typeface="Microsoft JhengHei" panose="020B0604030504040204" pitchFamily="34" charset="-120"/>
              </a:rPr>
              <a:t>Basic Chemicals</a:t>
            </a:r>
            <a:r>
              <a:rPr lang="zh-TW" altLang="en-US" sz="1400" b="1" dirty="0">
                <a:latin typeface="Microsoft JhengHei" panose="020B0604030504040204" pitchFamily="34" charset="-120"/>
                <a:ea typeface="Microsoft JhengHei" panose="020B0604030504040204" pitchFamily="34" charset="-120"/>
              </a:rPr>
              <a:t>：</a:t>
            </a:r>
            <a:r>
              <a:rPr lang="en-US" altLang="zh-TW" sz="1400" b="1" dirty="0">
                <a:latin typeface="Microsoft JhengHei" panose="020B0604030504040204" pitchFamily="34" charset="-120"/>
                <a:ea typeface="Microsoft JhengHei" panose="020B0604030504040204" pitchFamily="34" charset="-120"/>
              </a:rPr>
              <a:t>Acids &amp; Alkalis</a:t>
            </a:r>
          </a:p>
          <a:p>
            <a:pPr>
              <a:lnSpc>
                <a:spcPct val="150000"/>
              </a:lnSpc>
            </a:pPr>
            <a:r>
              <a:rPr lang="en-US" altLang="zh-TW" sz="1400" b="1" dirty="0">
                <a:latin typeface="Microsoft JhengHei" panose="020B0604030504040204" pitchFamily="34" charset="-120"/>
                <a:ea typeface="Microsoft JhengHei" panose="020B0604030504040204" pitchFamily="34" charset="-120"/>
              </a:rPr>
              <a:t>                         Water Treatment Chemicals</a:t>
            </a:r>
          </a:p>
          <a:p>
            <a:pPr>
              <a:lnSpc>
                <a:spcPct val="150000"/>
              </a:lnSpc>
            </a:pPr>
            <a:r>
              <a:rPr lang="en-US" altLang="zh-TW" sz="1400" b="1" u="sng" dirty="0">
                <a:solidFill>
                  <a:srgbClr val="0000CC"/>
                </a:solidFill>
                <a:latin typeface="Microsoft JhengHei" panose="020B0604030504040204" pitchFamily="34" charset="-120"/>
                <a:ea typeface="Microsoft JhengHei" panose="020B0604030504040204" pitchFamily="34" charset="-120"/>
              </a:rPr>
              <a:t>Specialty Chemicals</a:t>
            </a:r>
            <a:r>
              <a:rPr lang="zh-TW" altLang="en-US" sz="1400" b="1" dirty="0">
                <a:latin typeface="Microsoft JhengHei" panose="020B0604030504040204" pitchFamily="34" charset="-120"/>
                <a:ea typeface="Microsoft JhengHei" panose="020B0604030504040204" pitchFamily="34" charset="-120"/>
              </a:rPr>
              <a:t>：</a:t>
            </a:r>
            <a:r>
              <a:rPr lang="en-US" altLang="zh-TW" sz="1400" b="1" dirty="0">
                <a:latin typeface="Microsoft JhengHei" panose="020B0604030504040204" pitchFamily="34" charset="-120"/>
                <a:ea typeface="Microsoft JhengHei" panose="020B0604030504040204" pitchFamily="34" charset="-120"/>
              </a:rPr>
              <a:t>Customized Resins</a:t>
            </a:r>
          </a:p>
          <a:p>
            <a:pPr>
              <a:lnSpc>
                <a:spcPct val="150000"/>
              </a:lnSpc>
            </a:pPr>
            <a:r>
              <a:rPr lang="en-US" altLang="zh-TW" sz="1400" b="1" dirty="0">
                <a:latin typeface="Microsoft JhengHei" panose="020B0604030504040204" pitchFamily="34" charset="-120"/>
                <a:ea typeface="Microsoft JhengHei" panose="020B0604030504040204" pitchFamily="34" charset="-120"/>
              </a:rPr>
              <a:t>                          Plastic Monomer Synthesis     </a:t>
            </a:r>
          </a:p>
          <a:p>
            <a:pPr>
              <a:lnSpc>
                <a:spcPct val="150000"/>
              </a:lnSpc>
            </a:pPr>
            <a:r>
              <a:rPr lang="en-US" altLang="zh-TW" sz="1400" b="1" u="sng" dirty="0">
                <a:solidFill>
                  <a:srgbClr val="0000CC"/>
                </a:solidFill>
                <a:latin typeface="Microsoft JhengHei" panose="020B0604030504040204" pitchFamily="34" charset="-120"/>
                <a:ea typeface="Microsoft JhengHei" panose="020B0604030504040204" pitchFamily="34" charset="-120"/>
              </a:rPr>
              <a:t>Electronic Chemicals</a:t>
            </a:r>
            <a:r>
              <a:rPr lang="zh-TW" altLang="en-US" sz="1400" b="1" dirty="0">
                <a:latin typeface="Microsoft JhengHei" panose="020B0604030504040204" pitchFamily="34" charset="-120"/>
                <a:ea typeface="Microsoft JhengHei" panose="020B0604030504040204" pitchFamily="34" charset="-120"/>
              </a:rPr>
              <a:t>：</a:t>
            </a:r>
            <a:r>
              <a:rPr lang="en-US" altLang="zh-TW" sz="1400" b="1" dirty="0">
                <a:latin typeface="Microsoft JhengHei" panose="020B0604030504040204" pitchFamily="34" charset="-120"/>
                <a:ea typeface="Microsoft JhengHei" panose="020B0604030504040204" pitchFamily="34" charset="-120"/>
              </a:rPr>
              <a:t>Electronic-grade Sulfuric Acid</a:t>
            </a:r>
          </a:p>
          <a:p>
            <a:pPr>
              <a:lnSpc>
                <a:spcPct val="150000"/>
              </a:lnSpc>
            </a:pPr>
            <a:r>
              <a:rPr lang="en-US" altLang="zh-TW" sz="1400" b="1" dirty="0">
                <a:latin typeface="Microsoft JhengHei" panose="020B0604030504040204" pitchFamily="34" charset="-120"/>
                <a:ea typeface="Microsoft JhengHei" panose="020B0604030504040204" pitchFamily="34" charset="-120"/>
              </a:rPr>
              <a:t>                          Etching Solutions / Photoresist Developing Chemicals</a:t>
            </a:r>
          </a:p>
          <a:p>
            <a:pPr>
              <a:lnSpc>
                <a:spcPct val="150000"/>
              </a:lnSpc>
            </a:pPr>
            <a:r>
              <a:rPr lang="en-US" altLang="zh-TW" sz="1400" b="1" dirty="0">
                <a:latin typeface="Microsoft JhengHei" panose="020B0604030504040204" pitchFamily="34" charset="-120"/>
                <a:ea typeface="Microsoft JhengHei" panose="020B0604030504040204" pitchFamily="34" charset="-120"/>
              </a:rPr>
              <a:t>                          High-purity Fine Chemicals</a:t>
            </a:r>
            <a:endParaRPr kumimoji="1" lang="zh-TW" altLang="en-US" sz="1400" dirty="0"/>
          </a:p>
        </p:txBody>
      </p:sp>
      <p:grpSp>
        <p:nvGrpSpPr>
          <p:cNvPr id="25" name="群組 24">
            <a:extLst>
              <a:ext uri="{FF2B5EF4-FFF2-40B4-BE49-F238E27FC236}">
                <a16:creationId xmlns:a16="http://schemas.microsoft.com/office/drawing/2014/main" id="{EEC2F5E2-D9D1-4A10-9E6F-60149FFB6E09}"/>
              </a:ext>
            </a:extLst>
          </p:cNvPr>
          <p:cNvGrpSpPr/>
          <p:nvPr/>
        </p:nvGrpSpPr>
        <p:grpSpPr>
          <a:xfrm>
            <a:off x="176392" y="300472"/>
            <a:ext cx="6030620" cy="5769824"/>
            <a:chOff x="176392" y="1390968"/>
            <a:chExt cx="6030620" cy="4679328"/>
          </a:xfrm>
        </p:grpSpPr>
        <p:sp>
          <p:nvSpPr>
            <p:cNvPr id="9" name="手繪多邊形: 圖案 8">
              <a:extLst>
                <a:ext uri="{FF2B5EF4-FFF2-40B4-BE49-F238E27FC236}">
                  <a16:creationId xmlns:a16="http://schemas.microsoft.com/office/drawing/2014/main" id="{2B9B38B7-947C-4CD1-8CDF-29E1D012BBE6}"/>
                </a:ext>
              </a:extLst>
            </p:cNvPr>
            <p:cNvSpPr/>
            <p:nvPr/>
          </p:nvSpPr>
          <p:spPr>
            <a:xfrm>
              <a:off x="2020041" y="1452871"/>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algn="l" defTabSz="800100">
                <a:lnSpc>
                  <a:spcPct val="100000"/>
                </a:lnSpc>
                <a:spcBef>
                  <a:spcPct val="0"/>
                </a:spcBef>
                <a:spcAft>
                  <a:spcPct val="15000"/>
                </a:spcAft>
                <a:buNone/>
              </a:pPr>
              <a:r>
                <a:rPr lang="en-US" altLang="zh-TW" sz="1800" b="1" kern="1200" dirty="0">
                  <a:latin typeface="微軟正黑體" panose="020B0604030504040204" pitchFamily="34" charset="-120"/>
                  <a:ea typeface="微軟正黑體" panose="020B0604030504040204" pitchFamily="34" charset="-120"/>
                </a:rPr>
                <a:t> KEN,WEN-YUEN</a:t>
              </a:r>
              <a:endParaRPr lang="zh-TW" altLang="en-US" sz="1800" b="1" kern="1200" dirty="0">
                <a:latin typeface="微軟正黑體" panose="020B0604030504040204" pitchFamily="34" charset="-120"/>
                <a:ea typeface="微軟正黑體" panose="020B0604030504040204" pitchFamily="34" charset="-120"/>
              </a:endParaRPr>
            </a:p>
          </p:txBody>
        </p:sp>
        <p:sp>
          <p:nvSpPr>
            <p:cNvPr id="10" name="手繪多邊形: 圖案 9">
              <a:extLst>
                <a:ext uri="{FF2B5EF4-FFF2-40B4-BE49-F238E27FC236}">
                  <a16:creationId xmlns:a16="http://schemas.microsoft.com/office/drawing/2014/main" id="{92D91885-DEF0-4D20-AFE7-B06588A619F0}"/>
                </a:ext>
              </a:extLst>
            </p:cNvPr>
            <p:cNvSpPr/>
            <p:nvPr/>
          </p:nvSpPr>
          <p:spPr>
            <a:xfrm>
              <a:off x="176392" y="1390968"/>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Chairman</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手繪多邊形: 圖案 10">
              <a:extLst>
                <a:ext uri="{FF2B5EF4-FFF2-40B4-BE49-F238E27FC236}">
                  <a16:creationId xmlns:a16="http://schemas.microsoft.com/office/drawing/2014/main" id="{4DAD187F-0D52-4117-B912-F81D399E803D}"/>
                </a:ext>
              </a:extLst>
            </p:cNvPr>
            <p:cNvSpPr/>
            <p:nvPr/>
          </p:nvSpPr>
          <p:spPr>
            <a:xfrm>
              <a:off x="2024787" y="2628150"/>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1231959"/>
                <a:satOff val="-2136"/>
                <a:lumOff val="-215"/>
                <a:alphaOff val="0"/>
              </a:schemeClr>
            </a:lnRef>
            <a:fillRef idx="1">
              <a:schemeClr val="accent5">
                <a:tint val="40000"/>
                <a:alpha val="90000"/>
                <a:hueOff val="-1231959"/>
                <a:satOff val="-2136"/>
                <a:lumOff val="-215"/>
                <a:alphaOff val="0"/>
              </a:schemeClr>
            </a:fillRef>
            <a:effectRef idx="2">
              <a:schemeClr val="accent5">
                <a:tint val="40000"/>
                <a:alpha val="90000"/>
                <a:hueOff val="-1231959"/>
                <a:satOff val="-2136"/>
                <a:lumOff val="-215"/>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defTabSz="800100">
                <a:spcBef>
                  <a:spcPct val="0"/>
                </a:spcBef>
                <a:spcAft>
                  <a:spcPct val="15000"/>
                </a:spcAft>
              </a:pPr>
              <a:r>
                <a:rPr lang="en-US" altLang="zh-TW" sz="1800" b="1" kern="1200" dirty="0">
                  <a:latin typeface="微軟正黑體" panose="020B0604030504040204" pitchFamily="34" charset="-120"/>
                  <a:ea typeface="微軟正黑體" panose="020B0604030504040204" pitchFamily="34" charset="-120"/>
                </a:rPr>
                <a:t>KAN, KAI-EN </a:t>
              </a:r>
              <a:r>
                <a:rPr lang="zh-TW" altLang="en-US" sz="1400" b="1" kern="1200" dirty="0">
                  <a:latin typeface="微軟正黑體" panose="020B0604030504040204" pitchFamily="34" charset="-120"/>
                  <a:ea typeface="微軟正黑體" panose="020B0604030504040204" pitchFamily="34" charset="-120"/>
                </a:rPr>
                <a:t>（</a:t>
              </a:r>
              <a:r>
                <a:rPr lang="en-US" altLang="zh-TW" sz="1400" b="1" kern="1200" dirty="0">
                  <a:latin typeface="微軟正黑體" panose="020B0604030504040204" pitchFamily="34" charset="-120"/>
                  <a:ea typeface="微軟正黑體" panose="020B0604030504040204" pitchFamily="34" charset="-120"/>
                </a:rPr>
                <a:t>CEO</a:t>
              </a:r>
              <a:r>
                <a:rPr lang="zh-TW" altLang="en-US" sz="1400" b="1" kern="1200" dirty="0">
                  <a:latin typeface="微軟正黑體" panose="020B0604030504040204" pitchFamily="34" charset="-120"/>
                  <a:ea typeface="微軟正黑體" panose="020B0604030504040204" pitchFamily="34" charset="-120"/>
                </a:rPr>
                <a:t>）</a:t>
              </a:r>
              <a:endParaRPr lang="zh-TW" altLang="en-US" sz="1800" b="1" kern="1200" dirty="0">
                <a:latin typeface="微軟正黑體" panose="020B0604030504040204" pitchFamily="34" charset="-120"/>
                <a:ea typeface="微軟正黑體" panose="020B0604030504040204" pitchFamily="34" charset="-120"/>
              </a:endParaRPr>
            </a:p>
          </p:txBody>
        </p:sp>
        <p:sp>
          <p:nvSpPr>
            <p:cNvPr id="12" name="手繪多邊形: 圖案 11">
              <a:extLst>
                <a:ext uri="{FF2B5EF4-FFF2-40B4-BE49-F238E27FC236}">
                  <a16:creationId xmlns:a16="http://schemas.microsoft.com/office/drawing/2014/main" id="{229A3494-C706-45C6-94F4-877C55BC44A8}"/>
                </a:ext>
              </a:extLst>
            </p:cNvPr>
            <p:cNvSpPr/>
            <p:nvPr/>
          </p:nvSpPr>
          <p:spPr>
            <a:xfrm>
              <a:off x="192155" y="2566247"/>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225557"/>
                <a:satOff val="-1705"/>
                <a:lumOff val="-654"/>
                <a:alphaOff val="0"/>
              </a:schemeClr>
            </a:fillRef>
            <a:effectRef idx="2">
              <a:schemeClr val="accent5">
                <a:hueOff val="-1225557"/>
                <a:satOff val="-1705"/>
                <a:lumOff val="-654"/>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spokesman</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手繪多邊形: 圖案 12">
              <a:extLst>
                <a:ext uri="{FF2B5EF4-FFF2-40B4-BE49-F238E27FC236}">
                  <a16:creationId xmlns:a16="http://schemas.microsoft.com/office/drawing/2014/main" id="{F4659150-62E5-4629-8F37-131B70C63A73}"/>
                </a:ext>
              </a:extLst>
            </p:cNvPr>
            <p:cNvSpPr/>
            <p:nvPr/>
          </p:nvSpPr>
          <p:spPr>
            <a:xfrm>
              <a:off x="2024787" y="3243468"/>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2463918"/>
                <a:satOff val="-4272"/>
                <a:lumOff val="-430"/>
                <a:alphaOff val="0"/>
              </a:schemeClr>
            </a:lnRef>
            <a:fillRef idx="1">
              <a:schemeClr val="accent5">
                <a:tint val="40000"/>
                <a:alpha val="90000"/>
                <a:hueOff val="-2463918"/>
                <a:satOff val="-4272"/>
                <a:lumOff val="-430"/>
                <a:alphaOff val="0"/>
              </a:schemeClr>
            </a:fillRef>
            <a:effectRef idx="2">
              <a:schemeClr val="accent5">
                <a:tint val="40000"/>
                <a:alpha val="90000"/>
                <a:hueOff val="-2463918"/>
                <a:satOff val="-4272"/>
                <a:lumOff val="-430"/>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defTabSz="800100">
                <a:spcBef>
                  <a:spcPct val="0"/>
                </a:spcBef>
                <a:spcAft>
                  <a:spcPct val="15000"/>
                </a:spcAft>
              </a:pPr>
              <a:r>
                <a:rPr lang="en-US" altLang="zh-TW" sz="1400" b="1" dirty="0">
                  <a:latin typeface="微軟正黑體" panose="020B0604030504040204" pitchFamily="34" charset="-120"/>
                  <a:ea typeface="微軟正黑體" panose="020B0604030504040204" pitchFamily="34" charset="-120"/>
                </a:rPr>
                <a:t>CHENG,CHING-AN</a:t>
              </a:r>
              <a:r>
                <a:rPr lang="zh-TW" altLang="en-US" sz="1400" b="1" dirty="0">
                  <a:latin typeface="微軟正黑體" panose="020B0604030504040204" pitchFamily="34" charset="-120"/>
                  <a:ea typeface="微軟正黑體" panose="020B0604030504040204" pitchFamily="34" charset="-120"/>
                </a:rPr>
                <a:t>（</a:t>
              </a:r>
              <a:r>
                <a:rPr lang="en-US" altLang="zh-TW" sz="1400" b="1" dirty="0">
                  <a:latin typeface="微軟正黑體" panose="020B0604030504040204" pitchFamily="34" charset="-120"/>
                  <a:ea typeface="微軟正黑體" panose="020B0604030504040204" pitchFamily="34" charset="-120"/>
                </a:rPr>
                <a:t>CFO</a:t>
              </a:r>
              <a:r>
                <a:rPr lang="zh-TW" altLang="en-US" sz="1400" b="1" dirty="0">
                  <a:latin typeface="微軟正黑體" panose="020B0604030504040204" pitchFamily="34" charset="-120"/>
                  <a:ea typeface="微軟正黑體" panose="020B0604030504040204" pitchFamily="34" charset="-120"/>
                </a:rPr>
                <a:t>）</a:t>
              </a:r>
              <a:endParaRPr lang="zh-TW" altLang="en-US" sz="1800" b="1" kern="1200" dirty="0">
                <a:latin typeface="微軟正黑體" panose="020B0604030504040204" pitchFamily="34" charset="-120"/>
                <a:ea typeface="微軟正黑體" panose="020B0604030504040204" pitchFamily="34" charset="-120"/>
              </a:endParaRPr>
            </a:p>
          </p:txBody>
        </p:sp>
        <p:sp>
          <p:nvSpPr>
            <p:cNvPr id="14" name="手繪多邊形: 圖案 13">
              <a:extLst>
                <a:ext uri="{FF2B5EF4-FFF2-40B4-BE49-F238E27FC236}">
                  <a16:creationId xmlns:a16="http://schemas.microsoft.com/office/drawing/2014/main" id="{5CCD240F-A976-429B-8205-46ED984DA3A1}"/>
                </a:ext>
              </a:extLst>
            </p:cNvPr>
            <p:cNvSpPr/>
            <p:nvPr/>
          </p:nvSpPr>
          <p:spPr>
            <a:xfrm>
              <a:off x="192155" y="3181565"/>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Acting spokesperson</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手繪多邊形: 圖案 14">
              <a:extLst>
                <a:ext uri="{FF2B5EF4-FFF2-40B4-BE49-F238E27FC236}">
                  <a16:creationId xmlns:a16="http://schemas.microsoft.com/office/drawing/2014/main" id="{9E1EC584-2472-4BA8-8BB5-4545DACC89B7}"/>
                </a:ext>
              </a:extLst>
            </p:cNvPr>
            <p:cNvSpPr/>
            <p:nvPr/>
          </p:nvSpPr>
          <p:spPr>
            <a:xfrm>
              <a:off x="2024787" y="3880819"/>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algn="l" defTabSz="800100">
                <a:lnSpc>
                  <a:spcPct val="100000"/>
                </a:lnSpc>
                <a:spcBef>
                  <a:spcPct val="0"/>
                </a:spcBef>
                <a:spcAft>
                  <a:spcPct val="15000"/>
                </a:spcAft>
                <a:buNone/>
              </a:pPr>
              <a:r>
                <a:rPr lang="en-US" altLang="en-US" sz="1800" b="1" kern="1200" dirty="0">
                  <a:latin typeface="微軟正黑體" panose="020B0604030504040204" pitchFamily="34" charset="-120"/>
                  <a:ea typeface="微軟正黑體" panose="020B0604030504040204" pitchFamily="34" charset="-120"/>
                </a:rPr>
                <a:t>1956</a:t>
              </a: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F1160C30-F443-4339-B380-B2D3DD6763A0}"/>
                </a:ext>
              </a:extLst>
            </p:cNvPr>
            <p:cNvSpPr/>
            <p:nvPr/>
          </p:nvSpPr>
          <p:spPr>
            <a:xfrm>
              <a:off x="192155" y="3818917"/>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Establishment time</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9" name="手繪多邊形: 圖案 18">
              <a:extLst>
                <a:ext uri="{FF2B5EF4-FFF2-40B4-BE49-F238E27FC236}">
                  <a16:creationId xmlns:a16="http://schemas.microsoft.com/office/drawing/2014/main" id="{88295FEC-B32D-4B90-9511-5B1D3326208A}"/>
                </a:ext>
              </a:extLst>
            </p:cNvPr>
            <p:cNvSpPr/>
            <p:nvPr/>
          </p:nvSpPr>
          <p:spPr>
            <a:xfrm>
              <a:off x="1996324" y="5025376"/>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6159796"/>
                <a:satOff val="-10680"/>
                <a:lumOff val="-1074"/>
                <a:alphaOff val="0"/>
              </a:schemeClr>
            </a:lnRef>
            <a:fillRef idx="1">
              <a:schemeClr val="accent5">
                <a:tint val="40000"/>
                <a:alpha val="90000"/>
                <a:hueOff val="-6159796"/>
                <a:satOff val="-10680"/>
                <a:lumOff val="-1074"/>
                <a:alphaOff val="0"/>
              </a:schemeClr>
            </a:fillRef>
            <a:effectRef idx="2">
              <a:schemeClr val="accent5">
                <a:tint val="40000"/>
                <a:alpha val="90000"/>
                <a:hueOff val="-6159796"/>
                <a:satOff val="-10680"/>
                <a:lumOff val="-1074"/>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algn="l" defTabSz="800100">
                <a:lnSpc>
                  <a:spcPct val="100000"/>
                </a:lnSpc>
                <a:spcBef>
                  <a:spcPct val="0"/>
                </a:spcBef>
                <a:spcAft>
                  <a:spcPct val="15000"/>
                </a:spcAft>
                <a:buNone/>
              </a:pPr>
              <a:r>
                <a:rPr lang="en-US" altLang="zh-TW" sz="1800" b="1" kern="1200" dirty="0">
                  <a:latin typeface="微軟正黑體" panose="020B0604030504040204" pitchFamily="34" charset="-120"/>
                  <a:ea typeface="微軟正黑體" panose="020B0604030504040204" pitchFamily="34" charset="-120"/>
                </a:rPr>
                <a:t>277</a:t>
              </a:r>
              <a:r>
                <a:rPr lang="zh-TW" altLang="en-US" sz="1800" b="1" kern="1200" dirty="0">
                  <a:latin typeface="微軟正黑體" panose="020B0604030504040204" pitchFamily="34" charset="-120"/>
                  <a:ea typeface="微軟正黑體" panose="020B0604030504040204" pitchFamily="34" charset="-120"/>
                </a:rPr>
                <a:t>人</a:t>
              </a:r>
              <a:r>
                <a:rPr lang="en-US" altLang="zh-TW" sz="1800" b="1" kern="1200" dirty="0">
                  <a:latin typeface="微軟正黑體" panose="020B0604030504040204" pitchFamily="34" charset="-120"/>
                  <a:ea typeface="微軟正黑體" panose="020B0604030504040204" pitchFamily="34" charset="-120"/>
                </a:rPr>
                <a:t>(2025/10/31)</a:t>
              </a:r>
              <a:endParaRPr lang="zh-TW" altLang="en-US" sz="1800" b="1" kern="1200" dirty="0">
                <a:latin typeface="微軟正黑體" panose="020B0604030504040204" pitchFamily="34" charset="-120"/>
                <a:ea typeface="微軟正黑體" panose="020B0604030504040204" pitchFamily="34" charset="-120"/>
              </a:endParaRPr>
            </a:p>
          </p:txBody>
        </p:sp>
        <p:sp>
          <p:nvSpPr>
            <p:cNvPr id="20" name="手繪多邊形: 圖案 19">
              <a:extLst>
                <a:ext uri="{FF2B5EF4-FFF2-40B4-BE49-F238E27FC236}">
                  <a16:creationId xmlns:a16="http://schemas.microsoft.com/office/drawing/2014/main" id="{7646CB05-E8B0-4DF9-988F-A342EB826CB5}"/>
                </a:ext>
              </a:extLst>
            </p:cNvPr>
            <p:cNvSpPr/>
            <p:nvPr/>
          </p:nvSpPr>
          <p:spPr>
            <a:xfrm>
              <a:off x="187409" y="4981946"/>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6127787"/>
                <a:satOff val="-8523"/>
                <a:lumOff val="-3268"/>
                <a:alphaOff val="0"/>
              </a:schemeClr>
            </a:fillRef>
            <a:effectRef idx="2">
              <a:schemeClr val="accent5">
                <a:hueOff val="-6127787"/>
                <a:satOff val="-8523"/>
                <a:lumOff val="-3268"/>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Number of employees</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1" name="手繪多邊形: 圖案 20">
              <a:extLst>
                <a:ext uri="{FF2B5EF4-FFF2-40B4-BE49-F238E27FC236}">
                  <a16:creationId xmlns:a16="http://schemas.microsoft.com/office/drawing/2014/main" id="{9395FBC7-B363-4CD8-AB52-8485697C9645}"/>
                </a:ext>
              </a:extLst>
            </p:cNvPr>
            <p:cNvSpPr/>
            <p:nvPr/>
          </p:nvSpPr>
          <p:spPr>
            <a:xfrm>
              <a:off x="2020041" y="5624305"/>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defTabSz="800100">
                <a:spcBef>
                  <a:spcPct val="0"/>
                </a:spcBef>
                <a:spcAft>
                  <a:spcPct val="15000"/>
                </a:spcAft>
              </a:pPr>
              <a:r>
                <a:rPr lang="en-US" altLang="zh-TW" dirty="0"/>
                <a:t>No. 15, Industrial Road 5, </a:t>
              </a:r>
              <a:r>
                <a:rPr lang="en-US" altLang="zh-TW" dirty="0" err="1"/>
                <a:t>Shulinli</a:t>
              </a:r>
              <a:r>
                <a:rPr lang="en-US" altLang="zh-TW" dirty="0"/>
                <a:t>, Guanyin District, Taoyuan City</a:t>
              </a:r>
              <a:endParaRPr lang="zh-TW" altLang="en-US" sz="1800" b="1" kern="1200" dirty="0">
                <a:latin typeface="微軟正黑體" panose="020B0604030504040204" pitchFamily="34" charset="-120"/>
                <a:ea typeface="微軟正黑體" panose="020B0604030504040204" pitchFamily="34" charset="-120"/>
              </a:endParaRPr>
            </a:p>
          </p:txBody>
        </p:sp>
        <p:sp>
          <p:nvSpPr>
            <p:cNvPr id="22" name="手繪多邊形: 圖案 21">
              <a:extLst>
                <a:ext uri="{FF2B5EF4-FFF2-40B4-BE49-F238E27FC236}">
                  <a16:creationId xmlns:a16="http://schemas.microsoft.com/office/drawing/2014/main" id="{D15A6C53-545E-4546-B76B-A09BD66A50DD}"/>
                </a:ext>
              </a:extLst>
            </p:cNvPr>
            <p:cNvSpPr/>
            <p:nvPr/>
          </p:nvSpPr>
          <p:spPr>
            <a:xfrm>
              <a:off x="187409" y="5562404"/>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address</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3" name="手繪多邊形: 圖案 22">
              <a:extLst>
                <a:ext uri="{FF2B5EF4-FFF2-40B4-BE49-F238E27FC236}">
                  <a16:creationId xmlns:a16="http://schemas.microsoft.com/office/drawing/2014/main" id="{A957CF67-2F1E-4295-B37D-D374BC0125CC}"/>
                </a:ext>
              </a:extLst>
            </p:cNvPr>
            <p:cNvSpPr/>
            <p:nvPr/>
          </p:nvSpPr>
          <p:spPr>
            <a:xfrm>
              <a:off x="2120036" y="2029447"/>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algn="l" defTabSz="800100">
                <a:lnSpc>
                  <a:spcPct val="100000"/>
                </a:lnSpc>
                <a:spcBef>
                  <a:spcPct val="0"/>
                </a:spcBef>
                <a:spcAft>
                  <a:spcPct val="15000"/>
                </a:spcAft>
                <a:buNone/>
              </a:pPr>
              <a:r>
                <a:rPr lang="en-US" altLang="zh-TW" b="1" dirty="0">
                  <a:latin typeface="微軟正黑體" panose="020B0604030504040204" pitchFamily="34" charset="-120"/>
                  <a:ea typeface="微軟正黑體" panose="020B0604030504040204" pitchFamily="34" charset="-120"/>
                </a:rPr>
                <a:t>KAN,</a:t>
              </a:r>
              <a:r>
                <a:rPr lang="en-US" altLang="zh-TW" sz="1800" b="1" kern="1200" dirty="0">
                  <a:latin typeface="微軟正黑體" panose="020B0604030504040204" pitchFamily="34" charset="-120"/>
                  <a:ea typeface="微軟正黑體" panose="020B0604030504040204" pitchFamily="34" charset="-120"/>
                </a:rPr>
                <a:t> KAI-EN </a:t>
              </a:r>
              <a:endParaRPr lang="zh-TW" altLang="en-US" sz="1800" b="1" kern="1200" dirty="0">
                <a:latin typeface="微軟正黑體" panose="020B0604030504040204" pitchFamily="34" charset="-120"/>
                <a:ea typeface="微軟正黑體" panose="020B0604030504040204" pitchFamily="34" charset="-120"/>
              </a:endParaRPr>
            </a:p>
          </p:txBody>
        </p:sp>
        <p:sp>
          <p:nvSpPr>
            <p:cNvPr id="24" name="手繪多邊形: 圖案 23">
              <a:extLst>
                <a:ext uri="{FF2B5EF4-FFF2-40B4-BE49-F238E27FC236}">
                  <a16:creationId xmlns:a16="http://schemas.microsoft.com/office/drawing/2014/main" id="{6F7850E5-C7D6-4BA4-B3BB-5BD593D470AC}"/>
                </a:ext>
              </a:extLst>
            </p:cNvPr>
            <p:cNvSpPr/>
            <p:nvPr/>
          </p:nvSpPr>
          <p:spPr>
            <a:xfrm>
              <a:off x="192155" y="1969918"/>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3373" tIns="59083" rIns="93373" bIns="59083" numCol="1" spcCol="1270" anchor="ctr" anchorCtr="0">
              <a:noAutofit/>
            </a:bodyPr>
            <a:lstStyle/>
            <a:p>
              <a:pPr lvl="0" algn="dist" defTabSz="800100">
                <a:spcBef>
                  <a:spcPct val="0"/>
                </a:spcBef>
                <a:spcAft>
                  <a:spcPct val="35000"/>
                </a:spcAft>
              </a:pPr>
              <a:r>
                <a:rPr lang="en-US" altLang="zh-TW" dirty="0"/>
                <a:t>President</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3" name="手繪多邊形: 圖案 2">
            <a:extLst>
              <a:ext uri="{FF2B5EF4-FFF2-40B4-BE49-F238E27FC236}">
                <a16:creationId xmlns:a16="http://schemas.microsoft.com/office/drawing/2014/main" id="{8CDFE180-D21A-78E9-B681-44135D576B47}"/>
              </a:ext>
            </a:extLst>
          </p:cNvPr>
          <p:cNvSpPr/>
          <p:nvPr/>
        </p:nvSpPr>
        <p:spPr>
          <a:xfrm>
            <a:off x="2056649" y="4156453"/>
            <a:ext cx="4086976" cy="384089"/>
          </a:xfrm>
          <a:custGeom>
            <a:avLst/>
            <a:gdLst>
              <a:gd name="connsiteX0" fmla="*/ 64016 w 384088"/>
              <a:gd name="connsiteY0" fmla="*/ 0 h 4086975"/>
              <a:gd name="connsiteX1" fmla="*/ 320072 w 384088"/>
              <a:gd name="connsiteY1" fmla="*/ 0 h 4086975"/>
              <a:gd name="connsiteX2" fmla="*/ 384088 w 384088"/>
              <a:gd name="connsiteY2" fmla="*/ 64016 h 4086975"/>
              <a:gd name="connsiteX3" fmla="*/ 384088 w 384088"/>
              <a:gd name="connsiteY3" fmla="*/ 4086975 h 4086975"/>
              <a:gd name="connsiteX4" fmla="*/ 384088 w 384088"/>
              <a:gd name="connsiteY4" fmla="*/ 4086975 h 4086975"/>
              <a:gd name="connsiteX5" fmla="*/ 0 w 384088"/>
              <a:gd name="connsiteY5" fmla="*/ 4086975 h 4086975"/>
              <a:gd name="connsiteX6" fmla="*/ 0 w 384088"/>
              <a:gd name="connsiteY6" fmla="*/ 4086975 h 4086975"/>
              <a:gd name="connsiteX7" fmla="*/ 0 w 384088"/>
              <a:gd name="connsiteY7" fmla="*/ 64016 h 4086975"/>
              <a:gd name="connsiteX8" fmla="*/ 64016 w 384088"/>
              <a:gd name="connsiteY8" fmla="*/ 0 h 408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88" h="4086975">
                <a:moveTo>
                  <a:pt x="384088" y="681180"/>
                </a:moveTo>
                <a:lnTo>
                  <a:pt x="384088" y="3405795"/>
                </a:lnTo>
                <a:cubicBezTo>
                  <a:pt x="384088" y="3781997"/>
                  <a:pt x="381394" y="4086970"/>
                  <a:pt x="378072" y="4086970"/>
                </a:cubicBezTo>
                <a:lnTo>
                  <a:pt x="0" y="4086970"/>
                </a:lnTo>
                <a:lnTo>
                  <a:pt x="0" y="4086970"/>
                </a:lnTo>
                <a:lnTo>
                  <a:pt x="0" y="5"/>
                </a:lnTo>
                <a:lnTo>
                  <a:pt x="0" y="5"/>
                </a:lnTo>
                <a:lnTo>
                  <a:pt x="378072" y="5"/>
                </a:lnTo>
                <a:cubicBezTo>
                  <a:pt x="381394" y="5"/>
                  <a:pt x="384088" y="304978"/>
                  <a:pt x="384088" y="681180"/>
                </a:cubicBezTo>
                <a:close/>
              </a:path>
            </a:pathLst>
          </a:custGeom>
          <a:scene3d>
            <a:camera prst="orthographicFront"/>
            <a:lightRig rig="flat" dir="t"/>
          </a:scene3d>
          <a:sp3d extrusionH="12700" prstMaterial="plastic">
            <a:bevelT w="50800" h="50800"/>
          </a:sp3d>
        </p:spPr>
        <p:style>
          <a:lnRef idx="1">
            <a:schemeClr val="accent5">
              <a:tint val="40000"/>
              <a:alpha val="90000"/>
              <a:hueOff val="-4927837"/>
              <a:satOff val="-8544"/>
              <a:lumOff val="-859"/>
              <a:alphaOff val="0"/>
            </a:schemeClr>
          </a:lnRef>
          <a:fillRef idx="1">
            <a:schemeClr val="accent5">
              <a:tint val="40000"/>
              <a:alpha val="90000"/>
              <a:hueOff val="-4927837"/>
              <a:satOff val="-8544"/>
              <a:lumOff val="-859"/>
              <a:alphaOff val="0"/>
            </a:schemeClr>
          </a:fillRef>
          <a:effectRef idx="2">
            <a:schemeClr val="accent5">
              <a:tint val="40000"/>
              <a:alpha val="90000"/>
              <a:hueOff val="-4927837"/>
              <a:satOff val="-8544"/>
              <a:lumOff val="-859"/>
              <a:alphaOff val="0"/>
            </a:schemeClr>
          </a:effectRef>
          <a:fontRef idx="minor">
            <a:schemeClr val="dk1">
              <a:hueOff val="0"/>
              <a:satOff val="0"/>
              <a:lumOff val="0"/>
              <a:alphaOff val="0"/>
            </a:schemeClr>
          </a:fontRef>
        </p:style>
        <p:txBody>
          <a:bodyPr spcFirstLastPara="0" vert="horz" wrap="square" lIns="247651" tIns="142575" rIns="266400" bIns="142576" numCol="1" spcCol="1270" anchor="ctr" anchorCtr="0">
            <a:noAutofit/>
          </a:bodyPr>
          <a:lstStyle/>
          <a:p>
            <a:pPr marL="171450" lvl="1" indent="-171450" algn="l" defTabSz="800100">
              <a:lnSpc>
                <a:spcPct val="100000"/>
              </a:lnSpc>
              <a:spcBef>
                <a:spcPct val="0"/>
              </a:spcBef>
              <a:spcAft>
                <a:spcPct val="15000"/>
              </a:spcAft>
              <a:buNone/>
            </a:pPr>
            <a:r>
              <a:rPr lang="en-US" altLang="zh-TW" sz="1400" b="1" kern="1200" dirty="0">
                <a:latin typeface="微軟正黑體" panose="020B0604030504040204" pitchFamily="34" charset="-120"/>
                <a:ea typeface="微軟正黑體" panose="020B0604030504040204" pitchFamily="34" charset="-120"/>
              </a:rPr>
              <a:t>NT$ 1.253 billion (as of 2025/09/30</a:t>
            </a:r>
            <a:r>
              <a:rPr lang="en-US" altLang="zh-TW" sz="1800" b="1" kern="1200" dirty="0">
                <a:latin typeface="微軟正黑體" panose="020B0604030504040204" pitchFamily="34" charset="-120"/>
                <a:ea typeface="微軟正黑體" panose="020B0604030504040204" pitchFamily="34" charset="-120"/>
              </a:rPr>
              <a:t>)</a:t>
            </a:r>
            <a:endParaRPr lang="zh-TW" altLang="en-US" sz="1800" b="1" kern="1200" dirty="0">
              <a:highlight>
                <a:srgbClr val="FFFF00"/>
              </a:highlight>
              <a:latin typeface="微軟正黑體" panose="020B0604030504040204" pitchFamily="34" charset="-120"/>
              <a:ea typeface="微軟正黑體" panose="020B0604030504040204" pitchFamily="34" charset="-120"/>
            </a:endParaRPr>
          </a:p>
        </p:txBody>
      </p:sp>
      <p:sp>
        <p:nvSpPr>
          <p:cNvPr id="5" name="手繪多邊形: 圖案 4">
            <a:extLst>
              <a:ext uri="{FF2B5EF4-FFF2-40B4-BE49-F238E27FC236}">
                <a16:creationId xmlns:a16="http://schemas.microsoft.com/office/drawing/2014/main" id="{103D3E4C-24FF-CC84-7079-C9027A4DA71B}"/>
              </a:ext>
            </a:extLst>
          </p:cNvPr>
          <p:cNvSpPr/>
          <p:nvPr/>
        </p:nvSpPr>
        <p:spPr>
          <a:xfrm>
            <a:off x="158087" y="4070458"/>
            <a:ext cx="1832632" cy="507892"/>
          </a:xfrm>
          <a:custGeom>
            <a:avLst/>
            <a:gdLst>
              <a:gd name="connsiteX0" fmla="*/ 0 w 1832632"/>
              <a:gd name="connsiteY0" fmla="*/ 84650 h 507892"/>
              <a:gd name="connsiteX1" fmla="*/ 84650 w 1832632"/>
              <a:gd name="connsiteY1" fmla="*/ 0 h 507892"/>
              <a:gd name="connsiteX2" fmla="*/ 1747982 w 1832632"/>
              <a:gd name="connsiteY2" fmla="*/ 0 h 507892"/>
              <a:gd name="connsiteX3" fmla="*/ 1832632 w 1832632"/>
              <a:gd name="connsiteY3" fmla="*/ 84650 h 507892"/>
              <a:gd name="connsiteX4" fmla="*/ 1832632 w 1832632"/>
              <a:gd name="connsiteY4" fmla="*/ 423242 h 507892"/>
              <a:gd name="connsiteX5" fmla="*/ 1747982 w 1832632"/>
              <a:gd name="connsiteY5" fmla="*/ 507892 h 507892"/>
              <a:gd name="connsiteX6" fmla="*/ 84650 w 1832632"/>
              <a:gd name="connsiteY6" fmla="*/ 507892 h 507892"/>
              <a:gd name="connsiteX7" fmla="*/ 0 w 1832632"/>
              <a:gd name="connsiteY7" fmla="*/ 423242 h 507892"/>
              <a:gd name="connsiteX8" fmla="*/ 0 w 1832632"/>
              <a:gd name="connsiteY8" fmla="*/ 84650 h 50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632" h="507892">
                <a:moveTo>
                  <a:pt x="0" y="84650"/>
                </a:moveTo>
                <a:cubicBezTo>
                  <a:pt x="0" y="37899"/>
                  <a:pt x="37899" y="0"/>
                  <a:pt x="84650" y="0"/>
                </a:cubicBezTo>
                <a:lnTo>
                  <a:pt x="1747982" y="0"/>
                </a:lnTo>
                <a:cubicBezTo>
                  <a:pt x="1794733" y="0"/>
                  <a:pt x="1832632" y="37899"/>
                  <a:pt x="1832632" y="84650"/>
                </a:cubicBezTo>
                <a:lnTo>
                  <a:pt x="1832632" y="423242"/>
                </a:lnTo>
                <a:cubicBezTo>
                  <a:pt x="1832632" y="469993"/>
                  <a:pt x="1794733" y="507892"/>
                  <a:pt x="1747982" y="507892"/>
                </a:cubicBezTo>
                <a:lnTo>
                  <a:pt x="84650" y="507892"/>
                </a:lnTo>
                <a:cubicBezTo>
                  <a:pt x="37899" y="507892"/>
                  <a:pt x="0" y="469993"/>
                  <a:pt x="0" y="423242"/>
                </a:cubicBezTo>
                <a:lnTo>
                  <a:pt x="0" y="846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902230"/>
              <a:satOff val="-6819"/>
              <a:lumOff val="-2615"/>
              <a:alphaOff val="0"/>
            </a:schemeClr>
          </a:fillRef>
          <a:effectRef idx="2">
            <a:schemeClr val="accent5">
              <a:hueOff val="-4902230"/>
              <a:satOff val="-6819"/>
              <a:lumOff val="-2615"/>
              <a:alphaOff val="0"/>
            </a:schemeClr>
          </a:effectRef>
          <a:fontRef idx="minor">
            <a:schemeClr val="lt1"/>
          </a:fontRef>
        </p:style>
        <p:txBody>
          <a:bodyPr spcFirstLastPara="0" vert="horz" wrap="square" lIns="93373" tIns="59083" rIns="93373" bIns="59083" numCol="1" spcCol="1270" anchor="ctr" anchorCtr="0">
            <a:noAutofit/>
          </a:bodyPr>
          <a:lstStyle/>
          <a:p>
            <a:pPr marL="0" lvl="0" indent="0" algn="dist" defTabSz="800100">
              <a:lnSpc>
                <a:spcPct val="100000"/>
              </a:lnSpc>
              <a:spcBef>
                <a:spcPct val="0"/>
              </a:spcBef>
              <a:spcAft>
                <a:spcPct val="35000"/>
              </a:spcAft>
              <a:buNone/>
            </a:pPr>
            <a:r>
              <a:rPr kumimoji="1" lang="en-US" altLang="zh-TW" sz="16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Capital</a:t>
            </a:r>
            <a:endParaRPr lang="zh-TW" altLang="en-US" sz="16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469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1999" cy="423976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6</a:t>
            </a:fld>
            <a:endParaRPr dirty="0"/>
          </a:p>
        </p:txBody>
      </p:sp>
      <p:pic>
        <p:nvPicPr>
          <p:cNvPr id="6" name="圖片 5">
            <a:extLst>
              <a:ext uri="{FF2B5EF4-FFF2-40B4-BE49-F238E27FC236}">
                <a16:creationId xmlns:a16="http://schemas.microsoft.com/office/drawing/2014/main" id="{008396A9-7CFB-B02F-340A-1B4EC678F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433" y="6560463"/>
            <a:ext cx="5151566" cy="304826"/>
          </a:xfrm>
          <a:prstGeom prst="rect">
            <a:avLst/>
          </a:prstGeom>
        </p:spPr>
      </p:pic>
      <p:grpSp>
        <p:nvGrpSpPr>
          <p:cNvPr id="13" name="群組 12">
            <a:extLst>
              <a:ext uri="{FF2B5EF4-FFF2-40B4-BE49-F238E27FC236}">
                <a16:creationId xmlns:a16="http://schemas.microsoft.com/office/drawing/2014/main" id="{7A45503D-7C9E-3CA3-66C7-FC019FE11D59}"/>
              </a:ext>
            </a:extLst>
          </p:cNvPr>
          <p:cNvGrpSpPr/>
          <p:nvPr/>
        </p:nvGrpSpPr>
        <p:grpSpPr>
          <a:xfrm>
            <a:off x="2819400" y="4343401"/>
            <a:ext cx="8001000" cy="1229144"/>
            <a:chOff x="2819400" y="4343401"/>
            <a:chExt cx="8001000" cy="1229144"/>
          </a:xfrm>
        </p:grpSpPr>
        <p:sp>
          <p:nvSpPr>
            <p:cNvPr id="2" name="object 2"/>
            <p:cNvSpPr txBox="1"/>
            <p:nvPr/>
          </p:nvSpPr>
          <p:spPr>
            <a:xfrm>
              <a:off x="3962393" y="4621243"/>
              <a:ext cx="6858007" cy="677108"/>
            </a:xfrm>
            <a:prstGeom prst="rect">
              <a:avLst/>
            </a:prstGeom>
          </p:spPr>
          <p:txBody>
            <a:bodyPr vert="horz" wrap="square" lIns="0" tIns="0" rIns="0" bIns="0" rtlCol="0">
              <a:spAutoFit/>
            </a:bodyPr>
            <a:lstStyle/>
            <a:p>
              <a:pPr marL="12700" algn="just"/>
              <a:r>
                <a:rPr lang="en-US" altLang="zh-TW" sz="4400" b="1" dirty="0">
                  <a:solidFill>
                    <a:srgbClr val="001F5F"/>
                  </a:solidFill>
                  <a:latin typeface="Arial" panose="020B0604020202020204" pitchFamily="34" charset="0"/>
                  <a:ea typeface="微軟正黑體" panose="020B0604030504040204" pitchFamily="34" charset="-120"/>
                </a:rPr>
                <a:t>Operating Performance</a:t>
              </a:r>
              <a:endParaRPr lang="zh-TW" altLang="en-US" sz="4400" b="1" dirty="0">
                <a:solidFill>
                  <a:srgbClr val="001F5F"/>
                </a:solidFill>
                <a:latin typeface="Arial" panose="020B0604020202020204" pitchFamily="34" charset="0"/>
                <a:ea typeface="微軟正黑體" panose="020B0604030504040204" pitchFamily="34" charset="-120"/>
              </a:endParaRPr>
            </a:p>
          </p:txBody>
        </p:sp>
        <p:grpSp>
          <p:nvGrpSpPr>
            <p:cNvPr id="5" name="群組 4">
              <a:extLst>
                <a:ext uri="{FF2B5EF4-FFF2-40B4-BE49-F238E27FC236}">
                  <a16:creationId xmlns:a16="http://schemas.microsoft.com/office/drawing/2014/main" id="{06351AD6-283D-D098-73BA-5F5465CC3F74}"/>
                </a:ext>
              </a:extLst>
            </p:cNvPr>
            <p:cNvGrpSpPr/>
            <p:nvPr/>
          </p:nvGrpSpPr>
          <p:grpSpPr>
            <a:xfrm>
              <a:off x="2971794" y="4343401"/>
              <a:ext cx="982500" cy="1229144"/>
              <a:chOff x="397046" y="1296753"/>
              <a:chExt cx="219201" cy="332498"/>
            </a:xfrm>
          </p:grpSpPr>
          <p:sp>
            <p:nvSpPr>
              <p:cNvPr id="7" name="六邊形 6">
                <a:extLst>
                  <a:ext uri="{FF2B5EF4-FFF2-40B4-BE49-F238E27FC236}">
                    <a16:creationId xmlns:a16="http://schemas.microsoft.com/office/drawing/2014/main" id="{B7501DD3-7CD5-0A34-0B2C-5CAE133683FF}"/>
                  </a:ext>
                </a:extLst>
              </p:cNvPr>
              <p:cNvSpPr/>
              <p:nvPr/>
            </p:nvSpPr>
            <p:spPr>
              <a:xfrm rot="5400000">
                <a:off x="389544" y="1336449"/>
                <a:ext cx="266400" cy="187007"/>
              </a:xfrm>
              <a:prstGeom prst="hexagon">
                <a:avLst/>
              </a:prstGeom>
              <a:solidFill>
                <a:srgbClr val="E5EEFF"/>
              </a:solidFill>
            </p:spPr>
            <p:txBody>
              <a:bodyPr wrap="square" lIns="0" tIns="0" rIns="0" bIns="0" rtlCol="0" anchor="ctr"/>
              <a:lstStyle/>
              <a:p>
                <a:pPr algn="l"/>
                <a:endParaRPr lang="zh-TW" altLang="en-US">
                  <a:solidFill>
                    <a:schemeClr val="tx1">
                      <a:lumMod val="95000"/>
                      <a:lumOff val="5000"/>
                    </a:schemeClr>
                  </a:solidFill>
                </a:endParaRPr>
              </a:p>
            </p:txBody>
          </p:sp>
          <p:sp>
            <p:nvSpPr>
              <p:cNvPr id="8" name="六邊形 7">
                <a:extLst>
                  <a:ext uri="{FF2B5EF4-FFF2-40B4-BE49-F238E27FC236}">
                    <a16:creationId xmlns:a16="http://schemas.microsoft.com/office/drawing/2014/main" id="{3515E7AA-E13B-2433-7EB2-3EBA55220834}"/>
                  </a:ext>
                </a:extLst>
              </p:cNvPr>
              <p:cNvSpPr/>
              <p:nvPr/>
            </p:nvSpPr>
            <p:spPr>
              <a:xfrm rot="5400000">
                <a:off x="357962" y="1403159"/>
                <a:ext cx="265176" cy="187007"/>
              </a:xfrm>
              <a:prstGeom prst="hexagon">
                <a:avLst/>
              </a:prstGeom>
              <a:solidFill>
                <a:srgbClr val="002060"/>
              </a:solidFill>
            </p:spPr>
            <p:txBody>
              <a:bodyPr wrap="square" lIns="0" tIns="0" rIns="0" bIns="0" rtlCol="0" anchor="ctr"/>
              <a:lstStyle/>
              <a:p>
                <a:pPr algn="l"/>
                <a:endParaRPr lang="zh-TW" altLang="en-US">
                  <a:solidFill>
                    <a:schemeClr val="tx1">
                      <a:lumMod val="95000"/>
                      <a:lumOff val="5000"/>
                    </a:schemeClr>
                  </a:solidFill>
                </a:endParaRPr>
              </a:p>
            </p:txBody>
          </p:sp>
        </p:grpSp>
        <p:cxnSp>
          <p:nvCxnSpPr>
            <p:cNvPr id="10" name="直線接點 9">
              <a:extLst>
                <a:ext uri="{FF2B5EF4-FFF2-40B4-BE49-F238E27FC236}">
                  <a16:creationId xmlns:a16="http://schemas.microsoft.com/office/drawing/2014/main" id="{19E42748-B75A-AEAA-C3CE-A388C0A5B0D5}"/>
                </a:ext>
              </a:extLst>
            </p:cNvPr>
            <p:cNvCxnSpPr>
              <a:cxnSpLocks/>
            </p:cNvCxnSpPr>
            <p:nvPr/>
          </p:nvCxnSpPr>
          <p:spPr>
            <a:xfrm>
              <a:off x="2819400" y="5359551"/>
              <a:ext cx="7162800" cy="0"/>
            </a:xfrm>
            <a:prstGeom prst="line">
              <a:avLst/>
            </a:prstGeom>
            <a:ln w="38100">
              <a:solidFill>
                <a:srgbClr val="001F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212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D07F3-8866-22D9-BCE2-969ACD818F9D}"/>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FF2B5301-5635-7DC8-6953-7A0F88C1F3C5}"/>
              </a:ext>
            </a:extLst>
          </p:cNvPr>
          <p:cNvSpPr>
            <a:spLocks noGrp="1"/>
          </p:cNvSpPr>
          <p:nvPr>
            <p:ph type="title"/>
          </p:nvPr>
        </p:nvSpPr>
        <p:spPr>
          <a:xfrm>
            <a:off x="648078" y="281711"/>
            <a:ext cx="10515600" cy="697406"/>
          </a:xfrm>
        </p:spPr>
        <p:txBody>
          <a:bodyPr>
            <a:normAutofit/>
          </a:bodyPr>
          <a:lstStyle/>
          <a:p>
            <a:pPr algn="ctr"/>
            <a:r>
              <a:rPr lang="zh-TW" altLang="en-US" dirty="0"/>
              <a:t>每季收入</a:t>
            </a:r>
          </a:p>
        </p:txBody>
      </p:sp>
      <p:sp>
        <p:nvSpPr>
          <p:cNvPr id="6" name="文字方塊 5">
            <a:extLst>
              <a:ext uri="{FF2B5EF4-FFF2-40B4-BE49-F238E27FC236}">
                <a16:creationId xmlns:a16="http://schemas.microsoft.com/office/drawing/2014/main" id="{FFDD68F5-52F3-3E0C-7BC1-55B91E977AAD}"/>
              </a:ext>
            </a:extLst>
          </p:cNvPr>
          <p:cNvSpPr txBox="1"/>
          <p:nvPr/>
        </p:nvSpPr>
        <p:spPr>
          <a:xfrm>
            <a:off x="152400" y="107051"/>
            <a:ext cx="6096000" cy="707886"/>
          </a:xfrm>
          <a:prstGeom prst="rect">
            <a:avLst/>
          </a:prstGeom>
          <a:noFill/>
        </p:spPr>
        <p:txBody>
          <a:bodyPr wrap="square">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altLang="zh-TW" sz="40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Quarterly Revenue</a:t>
            </a:r>
            <a:endParaRPr kumimoji="0" lang="zh-TW" altLang="en-US" sz="40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微軟正黑體"/>
            </a:endParaRPr>
          </a:p>
        </p:txBody>
      </p:sp>
      <p:pic>
        <p:nvPicPr>
          <p:cNvPr id="10" name="圖片 9">
            <a:extLst>
              <a:ext uri="{FF2B5EF4-FFF2-40B4-BE49-F238E27FC236}">
                <a16:creationId xmlns:a16="http://schemas.microsoft.com/office/drawing/2014/main" id="{FC339F64-75D6-6FB7-2FC7-3A6030FBC896}"/>
              </a:ext>
            </a:extLst>
          </p:cNvPr>
          <p:cNvPicPr>
            <a:picLocks noChangeAspect="1"/>
          </p:cNvPicPr>
          <p:nvPr/>
        </p:nvPicPr>
        <p:blipFill>
          <a:blip r:embed="rId3"/>
          <a:stretch>
            <a:fillRect/>
          </a:stretch>
        </p:blipFill>
        <p:spPr>
          <a:xfrm>
            <a:off x="1971099" y="1153777"/>
            <a:ext cx="8249801" cy="5094623"/>
          </a:xfrm>
          <a:prstGeom prst="rect">
            <a:avLst/>
          </a:prstGeom>
          <a:ln w="19050">
            <a:solidFill>
              <a:srgbClr val="0070C0"/>
            </a:solidFill>
          </a:ln>
        </p:spPr>
      </p:pic>
      <p:sp>
        <p:nvSpPr>
          <p:cNvPr id="11" name="矩形 10">
            <a:extLst>
              <a:ext uri="{FF2B5EF4-FFF2-40B4-BE49-F238E27FC236}">
                <a16:creationId xmlns:a16="http://schemas.microsoft.com/office/drawing/2014/main" id="{53C8022B-0B10-A5BE-9A28-10AA74355D91}"/>
              </a:ext>
            </a:extLst>
          </p:cNvPr>
          <p:cNvSpPr/>
          <p:nvPr/>
        </p:nvSpPr>
        <p:spPr>
          <a:xfrm>
            <a:off x="9144000" y="1752600"/>
            <a:ext cx="838200" cy="3951623"/>
          </a:xfrm>
          <a:prstGeom prst="rect">
            <a:avLst/>
          </a:prstGeom>
          <a:noFill/>
          <a:ln w="38100">
            <a:solidFill>
              <a:srgbClr val="FF0000"/>
            </a:solidFill>
          </a:ln>
        </p:spPr>
        <p:txBody>
          <a:bodyPr wrap="square" lIns="0" tIns="0" rIns="0" bIns="0" rtlCol="0" anchor="ctr"/>
          <a:lstStyle/>
          <a:p>
            <a:pPr algn="l"/>
            <a:endParaRPr lang="zh-TW" altLang="en-US">
              <a:ln>
                <a:solidFill>
                  <a:srgbClr val="FF0000"/>
                </a:solidFill>
              </a:ln>
            </a:endParaRPr>
          </a:p>
        </p:txBody>
      </p:sp>
      <p:sp>
        <p:nvSpPr>
          <p:cNvPr id="12" name="文字方塊 11">
            <a:extLst>
              <a:ext uri="{FF2B5EF4-FFF2-40B4-BE49-F238E27FC236}">
                <a16:creationId xmlns:a16="http://schemas.microsoft.com/office/drawing/2014/main" id="{548DC46C-23D6-4A83-094F-9A12CFA3C166}"/>
              </a:ext>
            </a:extLst>
          </p:cNvPr>
          <p:cNvSpPr txBox="1"/>
          <p:nvPr/>
        </p:nvSpPr>
        <p:spPr>
          <a:xfrm>
            <a:off x="8763000" y="685800"/>
            <a:ext cx="2133600" cy="369332"/>
          </a:xfrm>
          <a:prstGeom prst="rect">
            <a:avLst/>
          </a:prstGeom>
          <a:noFill/>
        </p:spPr>
        <p:txBody>
          <a:bodyPr wrap="square" rtlCol="0">
            <a:spAutoFit/>
          </a:bodyPr>
          <a:lstStyle/>
          <a:p>
            <a:r>
              <a:rPr lang="en-US" altLang="zh-TW" dirty="0"/>
              <a:t>Unit: NTD Thousand</a:t>
            </a:r>
            <a:endParaRPr lang="zh-TW" altLang="en-US" dirty="0"/>
          </a:p>
        </p:txBody>
      </p:sp>
    </p:spTree>
    <p:extLst>
      <p:ext uri="{BB962C8B-B14F-4D97-AF65-F5344CB8AC3E}">
        <p14:creationId xmlns:p14="http://schemas.microsoft.com/office/powerpoint/2010/main" val="329034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內容版面配置區 21">
            <a:extLst>
              <a:ext uri="{FF2B5EF4-FFF2-40B4-BE49-F238E27FC236}">
                <a16:creationId xmlns:a16="http://schemas.microsoft.com/office/drawing/2014/main" id="{62A7B14F-AAB4-3787-2345-779DDFA57CC7}"/>
              </a:ext>
            </a:extLst>
          </p:cNvPr>
          <p:cNvSpPr>
            <a:spLocks noGrp="1"/>
          </p:cNvSpPr>
          <p:nvPr>
            <p:ph sz="half" idx="2"/>
          </p:nvPr>
        </p:nvSpPr>
        <p:spPr>
          <a:xfrm>
            <a:off x="2133600" y="334156"/>
            <a:ext cx="8763000" cy="1107996"/>
          </a:xfrm>
        </p:spPr>
        <p:txBody>
          <a:bodyPr/>
          <a:lstStyle/>
          <a:p>
            <a:r>
              <a:rPr lang="en-US" altLang="zh-TW" sz="3600" u="sng" dirty="0">
                <a:latin typeface="標楷體" panose="03000509000000000000" pitchFamily="65" charset="-120"/>
                <a:ea typeface="標楷體" panose="03000509000000000000" pitchFamily="65" charset="-120"/>
              </a:rPr>
              <a:t>Quarterly Major Product Mix Table</a:t>
            </a:r>
            <a:endParaRPr lang="zh-TW" altLang="en-US" sz="3600" u="sng" dirty="0">
              <a:latin typeface="標楷體" panose="03000509000000000000" pitchFamily="65" charset="-120"/>
              <a:ea typeface="標楷體" panose="03000509000000000000" pitchFamily="65" charset="-120"/>
            </a:endParaRPr>
          </a:p>
        </p:txBody>
      </p:sp>
      <p:pic>
        <p:nvPicPr>
          <p:cNvPr id="23" name="圖片 22">
            <a:extLst>
              <a:ext uri="{FF2B5EF4-FFF2-40B4-BE49-F238E27FC236}">
                <a16:creationId xmlns:a16="http://schemas.microsoft.com/office/drawing/2014/main" id="{503843A2-6387-5D75-D990-F524112FE206}"/>
              </a:ext>
            </a:extLst>
          </p:cNvPr>
          <p:cNvPicPr>
            <a:picLocks noChangeAspect="1"/>
          </p:cNvPicPr>
          <p:nvPr/>
        </p:nvPicPr>
        <p:blipFill>
          <a:blip r:embed="rId2"/>
          <a:stretch>
            <a:fillRect/>
          </a:stretch>
        </p:blipFill>
        <p:spPr>
          <a:xfrm>
            <a:off x="6553199" y="1066800"/>
            <a:ext cx="4582131" cy="2584941"/>
          </a:xfrm>
          <a:prstGeom prst="rect">
            <a:avLst/>
          </a:prstGeom>
        </p:spPr>
      </p:pic>
      <p:pic>
        <p:nvPicPr>
          <p:cNvPr id="24" name="圖片 23">
            <a:extLst>
              <a:ext uri="{FF2B5EF4-FFF2-40B4-BE49-F238E27FC236}">
                <a16:creationId xmlns:a16="http://schemas.microsoft.com/office/drawing/2014/main" id="{554DA88F-18C8-5A30-4B13-BDC280A59ACF}"/>
              </a:ext>
            </a:extLst>
          </p:cNvPr>
          <p:cNvPicPr>
            <a:picLocks noChangeAspect="1"/>
          </p:cNvPicPr>
          <p:nvPr/>
        </p:nvPicPr>
        <p:blipFill>
          <a:blip r:embed="rId3"/>
          <a:stretch>
            <a:fillRect/>
          </a:stretch>
        </p:blipFill>
        <p:spPr>
          <a:xfrm>
            <a:off x="699459" y="1066800"/>
            <a:ext cx="4558342" cy="2584941"/>
          </a:xfrm>
          <a:prstGeom prst="rect">
            <a:avLst/>
          </a:prstGeom>
        </p:spPr>
      </p:pic>
      <p:pic>
        <p:nvPicPr>
          <p:cNvPr id="25" name="圖片 24">
            <a:extLst>
              <a:ext uri="{FF2B5EF4-FFF2-40B4-BE49-F238E27FC236}">
                <a16:creationId xmlns:a16="http://schemas.microsoft.com/office/drawing/2014/main" id="{6BE770AA-5186-B89A-8A68-9DE22A8AE032}"/>
              </a:ext>
            </a:extLst>
          </p:cNvPr>
          <p:cNvPicPr>
            <a:picLocks noChangeAspect="1"/>
          </p:cNvPicPr>
          <p:nvPr/>
        </p:nvPicPr>
        <p:blipFill>
          <a:blip r:embed="rId4"/>
          <a:stretch>
            <a:fillRect/>
          </a:stretch>
        </p:blipFill>
        <p:spPr>
          <a:xfrm>
            <a:off x="699459" y="3733800"/>
            <a:ext cx="4584589" cy="2755631"/>
          </a:xfrm>
          <a:prstGeom prst="rect">
            <a:avLst/>
          </a:prstGeom>
        </p:spPr>
      </p:pic>
      <p:pic>
        <p:nvPicPr>
          <p:cNvPr id="28" name="圖片 27">
            <a:extLst>
              <a:ext uri="{FF2B5EF4-FFF2-40B4-BE49-F238E27FC236}">
                <a16:creationId xmlns:a16="http://schemas.microsoft.com/office/drawing/2014/main" id="{B2FAEA7B-655B-2421-D6F2-5BA683666244}"/>
              </a:ext>
            </a:extLst>
          </p:cNvPr>
          <p:cNvPicPr>
            <a:picLocks noChangeAspect="1"/>
          </p:cNvPicPr>
          <p:nvPr/>
        </p:nvPicPr>
        <p:blipFill>
          <a:blip r:embed="rId5"/>
          <a:stretch>
            <a:fillRect/>
          </a:stretch>
        </p:blipFill>
        <p:spPr>
          <a:xfrm>
            <a:off x="6550741" y="3733800"/>
            <a:ext cx="4584589" cy="2755631"/>
          </a:xfrm>
          <a:prstGeom prst="rect">
            <a:avLst/>
          </a:prstGeom>
        </p:spPr>
      </p:pic>
    </p:spTree>
    <p:extLst>
      <p:ext uri="{BB962C8B-B14F-4D97-AF65-F5344CB8AC3E}">
        <p14:creationId xmlns:p14="http://schemas.microsoft.com/office/powerpoint/2010/main" val="300472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7356534E-02CD-E9B8-0E29-271E2C96C5F5}"/>
              </a:ext>
            </a:extLst>
          </p:cNvPr>
          <p:cNvSpPr>
            <a:spLocks noGrp="1"/>
          </p:cNvSpPr>
          <p:nvPr>
            <p:ph type="title"/>
          </p:nvPr>
        </p:nvSpPr>
        <p:spPr>
          <a:xfrm>
            <a:off x="838200" y="232216"/>
            <a:ext cx="10515600" cy="593011"/>
          </a:xfrm>
        </p:spPr>
        <p:txBody>
          <a:bodyPr>
            <a:normAutofit/>
          </a:bodyPr>
          <a:lstStyle/>
          <a:p>
            <a:pPr algn="ctr"/>
            <a:r>
              <a:rPr lang="zh-TW" altLang="en-US" dirty="0"/>
              <a:t>損益表</a:t>
            </a:r>
            <a:r>
              <a:rPr lang="en-US" altLang="zh-TW" dirty="0"/>
              <a:t>-</a:t>
            </a:r>
            <a:r>
              <a:rPr lang="zh-TW" altLang="en-US" dirty="0"/>
              <a:t>單季</a:t>
            </a:r>
          </a:p>
        </p:txBody>
      </p:sp>
      <p:sp>
        <p:nvSpPr>
          <p:cNvPr id="6" name="文字方塊 5">
            <a:extLst>
              <a:ext uri="{FF2B5EF4-FFF2-40B4-BE49-F238E27FC236}">
                <a16:creationId xmlns:a16="http://schemas.microsoft.com/office/drawing/2014/main" id="{29A3160B-42F8-A679-8DB2-3E00FDF9043E}"/>
              </a:ext>
            </a:extLst>
          </p:cNvPr>
          <p:cNvSpPr txBox="1"/>
          <p:nvPr/>
        </p:nvSpPr>
        <p:spPr>
          <a:xfrm>
            <a:off x="1295400" y="427104"/>
            <a:ext cx="9525000" cy="707886"/>
          </a:xfrm>
          <a:prstGeom prst="rect">
            <a:avLst/>
          </a:prstGeom>
          <a:noFill/>
        </p:spPr>
        <p:txBody>
          <a:bodyPr wrap="square">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Income Statement – Single Quarter</a:t>
            </a:r>
            <a:endParaRPr kumimoji="0" lang="zh-TW" altLang="en-US" sz="40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微軟正黑體"/>
            </a:endParaRPr>
          </a:p>
        </p:txBody>
      </p:sp>
      <p:graphicFrame>
        <p:nvGraphicFramePr>
          <p:cNvPr id="2" name="表格 1">
            <a:extLst>
              <a:ext uri="{FF2B5EF4-FFF2-40B4-BE49-F238E27FC236}">
                <a16:creationId xmlns:a16="http://schemas.microsoft.com/office/drawing/2014/main" id="{5A594F0B-54FB-BB37-E1F5-CBFF0FD19BE1}"/>
              </a:ext>
            </a:extLst>
          </p:cNvPr>
          <p:cNvGraphicFramePr>
            <a:graphicFrameLocks noGrp="1"/>
          </p:cNvGraphicFramePr>
          <p:nvPr>
            <p:extLst>
              <p:ext uri="{D42A27DB-BD31-4B8C-83A1-F6EECF244321}">
                <p14:modId xmlns:p14="http://schemas.microsoft.com/office/powerpoint/2010/main" val="2454472642"/>
              </p:ext>
            </p:extLst>
          </p:nvPr>
        </p:nvGraphicFramePr>
        <p:xfrm>
          <a:off x="1371600" y="1255702"/>
          <a:ext cx="9296402" cy="4840293"/>
        </p:xfrm>
        <a:graphic>
          <a:graphicData uri="http://schemas.openxmlformats.org/drawingml/2006/table">
            <a:tbl>
              <a:tblPr/>
              <a:tblGrid>
                <a:gridCol w="2463435">
                  <a:extLst>
                    <a:ext uri="{9D8B030D-6E8A-4147-A177-3AD203B41FA5}">
                      <a16:colId xmlns:a16="http://schemas.microsoft.com/office/drawing/2014/main" val="3625572453"/>
                    </a:ext>
                  </a:extLst>
                </a:gridCol>
                <a:gridCol w="590778">
                  <a:extLst>
                    <a:ext uri="{9D8B030D-6E8A-4147-A177-3AD203B41FA5}">
                      <a16:colId xmlns:a16="http://schemas.microsoft.com/office/drawing/2014/main" val="63506065"/>
                    </a:ext>
                  </a:extLst>
                </a:gridCol>
                <a:gridCol w="100321">
                  <a:extLst>
                    <a:ext uri="{9D8B030D-6E8A-4147-A177-3AD203B41FA5}">
                      <a16:colId xmlns:a16="http://schemas.microsoft.com/office/drawing/2014/main" val="1353196879"/>
                    </a:ext>
                  </a:extLst>
                </a:gridCol>
                <a:gridCol w="724540">
                  <a:extLst>
                    <a:ext uri="{9D8B030D-6E8A-4147-A177-3AD203B41FA5}">
                      <a16:colId xmlns:a16="http://schemas.microsoft.com/office/drawing/2014/main" val="4178608309"/>
                    </a:ext>
                  </a:extLst>
                </a:gridCol>
                <a:gridCol w="590778">
                  <a:extLst>
                    <a:ext uri="{9D8B030D-6E8A-4147-A177-3AD203B41FA5}">
                      <a16:colId xmlns:a16="http://schemas.microsoft.com/office/drawing/2014/main" val="3911902573"/>
                    </a:ext>
                  </a:extLst>
                </a:gridCol>
                <a:gridCol w="100321">
                  <a:extLst>
                    <a:ext uri="{9D8B030D-6E8A-4147-A177-3AD203B41FA5}">
                      <a16:colId xmlns:a16="http://schemas.microsoft.com/office/drawing/2014/main" val="2859218971"/>
                    </a:ext>
                  </a:extLst>
                </a:gridCol>
                <a:gridCol w="724540">
                  <a:extLst>
                    <a:ext uri="{9D8B030D-6E8A-4147-A177-3AD203B41FA5}">
                      <a16:colId xmlns:a16="http://schemas.microsoft.com/office/drawing/2014/main" val="1506665631"/>
                    </a:ext>
                  </a:extLst>
                </a:gridCol>
                <a:gridCol w="1293025">
                  <a:extLst>
                    <a:ext uri="{9D8B030D-6E8A-4147-A177-3AD203B41FA5}">
                      <a16:colId xmlns:a16="http://schemas.microsoft.com/office/drawing/2014/main" val="4007931471"/>
                    </a:ext>
                  </a:extLst>
                </a:gridCol>
                <a:gridCol w="590778">
                  <a:extLst>
                    <a:ext uri="{9D8B030D-6E8A-4147-A177-3AD203B41FA5}">
                      <a16:colId xmlns:a16="http://schemas.microsoft.com/office/drawing/2014/main" val="2764731681"/>
                    </a:ext>
                  </a:extLst>
                </a:gridCol>
                <a:gridCol w="100321">
                  <a:extLst>
                    <a:ext uri="{9D8B030D-6E8A-4147-A177-3AD203B41FA5}">
                      <a16:colId xmlns:a16="http://schemas.microsoft.com/office/drawing/2014/main" val="2107859716"/>
                    </a:ext>
                  </a:extLst>
                </a:gridCol>
                <a:gridCol w="724540">
                  <a:extLst>
                    <a:ext uri="{9D8B030D-6E8A-4147-A177-3AD203B41FA5}">
                      <a16:colId xmlns:a16="http://schemas.microsoft.com/office/drawing/2014/main" val="4259933313"/>
                    </a:ext>
                  </a:extLst>
                </a:gridCol>
                <a:gridCol w="1293025">
                  <a:extLst>
                    <a:ext uri="{9D8B030D-6E8A-4147-A177-3AD203B41FA5}">
                      <a16:colId xmlns:a16="http://schemas.microsoft.com/office/drawing/2014/main" val="772499717"/>
                    </a:ext>
                  </a:extLst>
                </a:gridCol>
              </a:tblGrid>
              <a:tr h="217999">
                <a:tc>
                  <a:txBody>
                    <a:bodyPr/>
                    <a:lstStyle/>
                    <a:p>
                      <a:pPr algn="l"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In NT$ millions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286857"/>
                  </a:ext>
                </a:extLst>
              </a:tr>
              <a:tr h="209615">
                <a:tc>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Item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3Q25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fontAlgn="ctr">
                        <a:buNone/>
                      </a:pP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2Q25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fontAlgn="ctr">
                        <a:buNone/>
                      </a:pP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QoQ</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3Q24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fontAlgn="ctr">
                        <a:buNone/>
                      </a:pP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YoY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20330291"/>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Revenue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515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519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591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903581432"/>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Cost Of Revenue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462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89.7%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455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87.7%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501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547751760"/>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Gross Profits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64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12.3%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-17.0%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-41.0%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335794344"/>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Operating Expenses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49672546"/>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Operating Income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-78.0%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2825172487"/>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Non-Operating Items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87252422"/>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Income Before Income Tax</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-77.0%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35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5.9%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2257273441"/>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Income Tax Benefit (Expenses)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-78.0%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-94.0%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131575290"/>
                  </a:ext>
                </a:extLst>
              </a:tr>
              <a:tr h="419229">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Profit From Continuing</a:t>
                      </a:r>
                      <a:br>
                        <a:rPr lang="en-US" sz="1100" b="1" i="0" u="none" strike="noStrike">
                          <a:solidFill>
                            <a:srgbClr val="000000"/>
                          </a:solidFill>
                          <a:effectLst/>
                          <a:latin typeface="微軟正黑體" panose="020B0604030504040204" pitchFamily="34" charset="-120"/>
                          <a:ea typeface="微軟正黑體" panose="020B0604030504040204" pitchFamily="34" charset="-120"/>
                        </a:rPr>
                      </a:br>
                      <a:r>
                        <a:rPr lang="en-US" sz="1100" b="1" i="0" u="none" strike="noStrike">
                          <a:solidFill>
                            <a:srgbClr val="000000"/>
                          </a:solidFill>
                          <a:effectLst/>
                          <a:latin typeface="微軟正黑體" panose="020B0604030504040204" pitchFamily="34" charset="-120"/>
                          <a:ea typeface="微軟正黑體" panose="020B0604030504040204" pitchFamily="34" charset="-120"/>
                        </a:rPr>
                        <a:t>　Operations</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-76.0%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923663903"/>
                  </a:ext>
                </a:extLst>
              </a:tr>
              <a:tr h="419229">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Discontinuing Operation</a:t>
                      </a:r>
                      <a:br>
                        <a:rPr lang="en-US" sz="1100" b="1" i="0" u="none" strike="noStrike">
                          <a:solidFill>
                            <a:srgbClr val="000000"/>
                          </a:solidFill>
                          <a:effectLst/>
                          <a:latin typeface="微軟正黑體" panose="020B0604030504040204" pitchFamily="34" charset="-120"/>
                          <a:ea typeface="微軟正黑體" panose="020B0604030504040204" pitchFamily="34" charset="-120"/>
                        </a:rPr>
                      </a:br>
                      <a:r>
                        <a:rPr lang="en-US" sz="1100" b="1" i="0" u="none" strike="noStrike">
                          <a:solidFill>
                            <a:srgbClr val="000000"/>
                          </a:solidFill>
                          <a:effectLst/>
                          <a:latin typeface="微軟正黑體" panose="020B0604030504040204" pitchFamily="34" charset="-120"/>
                          <a:ea typeface="微軟正黑體" panose="020B0604030504040204" pitchFamily="34" charset="-120"/>
                        </a:rPr>
                        <a:t>　Income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6007595"/>
                  </a:ext>
                </a:extLst>
              </a:tr>
              <a:tr h="352152">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Net Income</a:t>
                      </a:r>
                    </a:p>
                  </a:txBody>
                  <a:tcPr marL="0" marR="0" marT="0" marB="0" anchor="ctr">
                    <a:lnL>
                      <a:noFill/>
                    </a:lnL>
                    <a:lnR>
                      <a:noFill/>
                    </a:lnR>
                    <a:lnT>
                      <a:noFill/>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-76.0%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4.7%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-93.0%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300160633"/>
                  </a:ext>
                </a:extLst>
              </a:tr>
              <a:tr h="195238">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ctr"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ctr"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r>
                        <a:rPr lang="zh-TW" altLang="en-US" sz="1100" b="0" i="0" u="none" strike="noStrike">
                          <a:solidFill>
                            <a:srgbClr val="000000"/>
                          </a:solidFill>
                          <a:effectLst/>
                          <a:latin typeface="新細明體" panose="02020500000000000000" pitchFamily="18" charset="-120"/>
                          <a:ea typeface="新細明體" panose="02020500000000000000" pitchFamily="18" charset="-120"/>
                        </a:rPr>
                        <a:t>　</a:t>
                      </a:r>
                    </a:p>
                  </a:txBody>
                  <a:tcPr marL="0" marR="0" marT="0" marB="0" anchor="b">
                    <a:lnL>
                      <a:noFill/>
                    </a:lnL>
                    <a:lnR>
                      <a:noFill/>
                    </a:lnR>
                    <a:lnT>
                      <a:noFill/>
                    </a:lnT>
                    <a:lnB>
                      <a:noFill/>
                    </a:lnB>
                    <a:solidFill>
                      <a:srgbClr val="BDD7EE"/>
                    </a:solid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ctr" fontAlgn="b">
                        <a:buNone/>
                      </a:pP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noFill/>
                  </a:tcPr>
                </a:tc>
                <a:tc>
                  <a:txBody>
                    <a:bodyPr/>
                    <a:lstStyle/>
                    <a:p>
                      <a:pPr algn="l" fontAlgn="b">
                        <a:buNone/>
                      </a:pPr>
                      <a:r>
                        <a:rPr lang="zh-TW" altLang="en-US" sz="1100" b="0" i="0" u="none" strike="noStrike">
                          <a:solidFill>
                            <a:srgbClr val="000000"/>
                          </a:solidFill>
                          <a:effectLst/>
                          <a:latin typeface="新細明體" panose="02020500000000000000" pitchFamily="18" charset="-120"/>
                          <a:ea typeface="新細明體" panose="02020500000000000000" pitchFamily="18" charset="-120"/>
                        </a:rPr>
                        <a:t>　</a:t>
                      </a:r>
                    </a:p>
                  </a:txBody>
                  <a:tcPr marL="0" marR="0" marT="0" marB="0" anchor="b">
                    <a:lnL>
                      <a:noFill/>
                    </a:lnL>
                    <a:lnR>
                      <a:noFill/>
                    </a:lnR>
                    <a:lnT>
                      <a:noFill/>
                    </a:lnT>
                    <a:lnB>
                      <a:noFill/>
                    </a:lnB>
                    <a:solidFill>
                      <a:srgbClr val="BDD7EE"/>
                    </a:solidFill>
                  </a:tcPr>
                </a:tc>
                <a:extLst>
                  <a:ext uri="{0D108BD9-81ED-4DB2-BD59-A6C34878D82A}">
                    <a16:rowId xmlns:a16="http://schemas.microsoft.com/office/drawing/2014/main" val="1816245213"/>
                  </a:ext>
                </a:extLst>
              </a:tr>
              <a:tr h="209615">
                <a:tc>
                  <a:txBody>
                    <a:bodyPr/>
                    <a:lstStyle/>
                    <a:p>
                      <a:pPr algn="l" fontAlgn="ctr">
                        <a:buNone/>
                      </a:pPr>
                      <a:r>
                        <a:rPr lang="en-US" sz="1100" b="1" i="0" u="none" strike="noStrike">
                          <a:solidFill>
                            <a:srgbClr val="000000"/>
                          </a:solidFill>
                          <a:effectLst/>
                          <a:latin typeface="微軟正黑體" panose="020B0604030504040204" pitchFamily="34" charset="-120"/>
                          <a:ea typeface="微軟正黑體" panose="020B0604030504040204" pitchFamily="34" charset="-120"/>
                        </a:rPr>
                        <a:t>Basic EPS (NT Dollar)</a:t>
                      </a:r>
                    </a:p>
                  </a:txBody>
                  <a:tcPr marL="0" marR="0" marT="0" marB="0" anchor="ctr">
                    <a:lnL>
                      <a:noFill/>
                    </a:lnL>
                    <a:lnR>
                      <a:noFill/>
                    </a:lnR>
                    <a:lnT>
                      <a:noFill/>
                    </a:lnT>
                    <a:lnB>
                      <a:noFill/>
                    </a:lnB>
                    <a:no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0.02 </a:t>
                      </a:r>
                    </a:p>
                  </a:txBody>
                  <a:tcPr marL="0" marR="0" marT="0" marB="0" anchor="ctr">
                    <a:lnL>
                      <a:noFill/>
                    </a:lnL>
                    <a:lnR>
                      <a:noFill/>
                    </a:lnR>
                    <a:lnT>
                      <a:noFill/>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l" fontAlgn="ctr">
                        <a:buNone/>
                      </a:pP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0.06 </a:t>
                      </a:r>
                    </a:p>
                  </a:txBody>
                  <a:tcPr marL="0" marR="0" marT="0" marB="0" anchor="ctr">
                    <a:lnL>
                      <a:noFill/>
                    </a:lnL>
                    <a:lnR>
                      <a:noFill/>
                    </a:lnR>
                    <a:lnT>
                      <a:noFill/>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-67.0%</a:t>
                      </a:r>
                    </a:p>
                  </a:txBody>
                  <a:tcPr marL="0" marR="0" marT="0" marB="0" anchor="ctr">
                    <a:lnL>
                      <a:noFill/>
                    </a:lnL>
                    <a:lnR>
                      <a:noFill/>
                    </a:lnR>
                    <a:lnT>
                      <a:noFill/>
                    </a:lnT>
                    <a:lnB>
                      <a:noFill/>
                    </a:lnB>
                    <a:solidFill>
                      <a:srgbClr val="BDD7EE"/>
                    </a:solidFill>
                  </a:tcPr>
                </a:tc>
                <a:tc>
                  <a:txBody>
                    <a:bodyPr/>
                    <a:lstStyle/>
                    <a:p>
                      <a:pPr algn="l" fontAlgn="ctr">
                        <a:buNone/>
                      </a:pP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    </a:t>
                      </a: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0.22 </a:t>
                      </a:r>
                    </a:p>
                  </a:txBody>
                  <a:tcPr marL="0" marR="0" marT="0" marB="0" anchor="ctr">
                    <a:lnL>
                      <a:noFill/>
                    </a:lnL>
                    <a:lnR>
                      <a:noFill/>
                    </a:lnR>
                    <a:lnT>
                      <a:noFill/>
                    </a:lnT>
                    <a:lnB>
                      <a:noFill/>
                    </a:lnB>
                    <a:noFill/>
                  </a:tcPr>
                </a:tc>
                <a:tc>
                  <a:txBody>
                    <a:bodyPr/>
                    <a:lstStyle/>
                    <a:p>
                      <a:pPr algn="l"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endParaRPr lang="zh-TW" altLang="en-US"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noFill/>
                  </a:tcPr>
                </a:tc>
                <a:tc>
                  <a:txBody>
                    <a:bodyPr/>
                    <a:lstStyle/>
                    <a:p>
                      <a:pPr algn="ctr" fontAlgn="ctr">
                        <a:buNone/>
                      </a:pP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-91.0%</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3579938492"/>
                  </a:ext>
                </a:extLst>
              </a:tr>
            </a:tbl>
          </a:graphicData>
        </a:graphic>
      </p:graphicFrame>
      <p:sp>
        <p:nvSpPr>
          <p:cNvPr id="7" name="矩形 6">
            <a:extLst>
              <a:ext uri="{FF2B5EF4-FFF2-40B4-BE49-F238E27FC236}">
                <a16:creationId xmlns:a16="http://schemas.microsoft.com/office/drawing/2014/main" id="{7238E601-DB4D-D588-9A2C-F1F3216B3BAB}"/>
              </a:ext>
            </a:extLst>
          </p:cNvPr>
          <p:cNvSpPr/>
          <p:nvPr/>
        </p:nvSpPr>
        <p:spPr>
          <a:xfrm>
            <a:off x="3886200" y="1447800"/>
            <a:ext cx="1371600" cy="4343400"/>
          </a:xfrm>
          <a:prstGeom prst="rect">
            <a:avLst/>
          </a:prstGeom>
          <a:noFill/>
          <a:ln w="38100">
            <a:solidFill>
              <a:srgbClr val="FF0000"/>
            </a:solidFill>
          </a:ln>
        </p:spPr>
        <p:txBody>
          <a:bodyPr wrap="square" lIns="0" tIns="0" rIns="0" bIns="0" rtlCol="0" anchor="ctr"/>
          <a:lstStyle/>
          <a:p>
            <a:pPr algn="l"/>
            <a:endParaRPr lang="zh-TW" altLang="en-US"/>
          </a:p>
        </p:txBody>
      </p:sp>
    </p:spTree>
    <p:extLst>
      <p:ext uri="{BB962C8B-B14F-4D97-AF65-F5344CB8AC3E}">
        <p14:creationId xmlns:p14="http://schemas.microsoft.com/office/powerpoint/2010/main" val="2742286358"/>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E4D5"/>
        </a:solidFill>
      </a:spPr>
      <a:bodyPr wrap="square" lIns="0" tIns="0" rIns="0" bIns="0" rtlCol="0"/>
      <a:lstStyle>
        <a:defPPr algn="l">
          <a:defRPr/>
        </a:defPPr>
      </a:lst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E4D5"/>
        </a:solidFill>
      </a:spPr>
      <a:bodyPr wrap="square" lIns="0" tIns="0" rIns="0" bIns="0" rtlCol="0"/>
      <a:lstStyle>
        <a:defPPr algn="l">
          <a:defRPr/>
        </a:defPPr>
      </a:lstStyle>
    </a:sp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757</TotalTime>
  <Words>1259</Words>
  <Application>Microsoft Office PowerPoint</Application>
  <PresentationFormat>寬螢幕</PresentationFormat>
  <Paragraphs>438</Paragraphs>
  <Slides>20</Slides>
  <Notes>3</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20</vt:i4>
      </vt:variant>
    </vt:vector>
  </HeadingPairs>
  <TitlesOfParts>
    <vt:vector size="31" baseType="lpstr">
      <vt:lpstr>微軟正黑體</vt:lpstr>
      <vt:lpstr>微軟正黑體</vt:lpstr>
      <vt:lpstr>新細明體</vt:lpstr>
      <vt:lpstr>標楷體</vt:lpstr>
      <vt:lpstr>Aptos</vt:lpstr>
      <vt:lpstr>Arial</vt:lpstr>
      <vt:lpstr>Calibri</vt:lpstr>
      <vt:lpstr>Cambria</vt:lpstr>
      <vt:lpstr>Times New Roman</vt:lpstr>
      <vt:lpstr>Office Theme</vt:lpstr>
      <vt:lpstr>1_Office Theme</vt:lpstr>
      <vt:lpstr>CHCIW – 2025 Investor Conference Presentation</vt:lpstr>
      <vt:lpstr>PowerPoint 簡報</vt:lpstr>
      <vt:lpstr>PowerPoint 簡報</vt:lpstr>
      <vt:lpstr>PowerPoint 簡報</vt:lpstr>
      <vt:lpstr>公司簡介</vt:lpstr>
      <vt:lpstr>PowerPoint 簡報</vt:lpstr>
      <vt:lpstr>每季收入</vt:lpstr>
      <vt:lpstr>PowerPoint 簡報</vt:lpstr>
      <vt:lpstr>損益表-單季</vt:lpstr>
      <vt:lpstr>PowerPoint 簡報</vt:lpstr>
      <vt:lpstr>資產負債表</vt:lpstr>
      <vt:lpstr>現金流量表</vt:lpstr>
      <vt:lpstr>週轉率及週轉天數</vt:lpstr>
      <vt:lpstr>PowerPoint 簡報</vt:lpstr>
      <vt:lpstr>PowerPoint 簡報</vt:lpstr>
      <vt:lpstr>PowerPoint 簡報</vt:lpstr>
      <vt:lpstr>PowerPoint 簡報</vt:lpstr>
      <vt:lpstr>PowerPoint 簡報</vt:lpstr>
      <vt:lpstr>http://www.chciworld.com.tw  chciw@chciw.com.tw</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羅筱秋</dc:creator>
  <cp:lastModifiedBy>程清安</cp:lastModifiedBy>
  <cp:revision>84</cp:revision>
  <dcterms:modified xsi:type="dcterms:W3CDTF">2025-11-25T08:13:36Z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2023-08-24T00:00:00Z</vt:filetime>
  </property>
  <property fmtid="{D5CDD505-2E9C-101B-9397-08002B2CF9AE}" pid="3" name="LastSaved">
    <vt:filetime>2024-09-18T00:00:00Z</vt:filetime>
  </property>
  <property fmtid="{D5CDD505-2E9C-101B-9397-08002B2CF9AE}" pid="4" name="Creator">
    <vt:lpwstr>適用於 Microsoft 365 的 Microsoft® PowerPoint®</vt:lpwstr>
  </property>
  <property fmtid="{D5CDD505-2E9C-101B-9397-08002B2CF9AE}" pid="5" name="MSIP_Label_33b73511-3fdb-426c-9e44-5992fb497905_Enabled">
    <vt:lpwstr>true</vt:lpwstr>
  </property>
  <property fmtid="{D5CDD505-2E9C-101B-9397-08002B2CF9AE}" pid="6" name="MSIP_Label_33b73511-3fdb-426c-9e44-5992fb497905_SetDate">
    <vt:lpwstr>2025-03-27T03:08:00Z</vt:lpwstr>
  </property>
  <property fmtid="{D5CDD505-2E9C-101B-9397-08002B2CF9AE}" pid="7" name="MSIP_Label_33b73511-3fdb-426c-9e44-5992fb497905_Method">
    <vt:lpwstr>Privileged</vt:lpwstr>
  </property>
  <property fmtid="{D5CDD505-2E9C-101B-9397-08002B2CF9AE}" pid="8" name="MSIP_Label_33b73511-3fdb-426c-9e44-5992fb497905_Name">
    <vt:lpwstr>33b73511-3fdb-426c-9e44-5992fb497905</vt:lpwstr>
  </property>
  <property fmtid="{D5CDD505-2E9C-101B-9397-08002B2CF9AE}" pid="9" name="MSIP_Label_33b73511-3fdb-426c-9e44-5992fb497905_SiteId">
    <vt:lpwstr>15d76437-e0ff-44be-8cea-ad1824de38fe</vt:lpwstr>
  </property>
  <property fmtid="{D5CDD505-2E9C-101B-9397-08002B2CF9AE}" pid="10" name="MSIP_Label_33b73511-3fdb-426c-9e44-5992fb497905_ActionId">
    <vt:lpwstr>b24f54d2-787a-403c-ad66-e87903b93b24</vt:lpwstr>
  </property>
  <property fmtid="{D5CDD505-2E9C-101B-9397-08002B2CF9AE}" pid="11" name="MSIP_Label_33b73511-3fdb-426c-9e44-5992fb497905_ContentBits">
    <vt:lpwstr>0</vt:lpwstr>
  </property>
</Properties>
</file>